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90286"/>
            <a:ext cx="10282302" cy="3251200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/>
              <a:t>Graduate School Holistic Admissions—</a:t>
            </a:r>
            <a:br>
              <a:rPr lang="en-US" sz="4000" dirty="0" smtClean="0"/>
            </a:br>
            <a:r>
              <a:rPr lang="en-US" sz="4000" dirty="0" smtClean="0"/>
              <a:t>Framing Effective Practices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Office of Equity, Inclusion </a:t>
            </a:r>
            <a:r>
              <a:rPr lang="en-US" sz="3200" smtClean="0"/>
              <a:t>and Diversity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Based on work of Julie Posselt, USC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034971"/>
            <a:ext cx="9861388" cy="1603829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Departmental Diversity Committee meeting</a:t>
            </a:r>
          </a:p>
          <a:p>
            <a:pPr algn="ctr"/>
            <a:r>
              <a:rPr lang="en-US" sz="3200" dirty="0" smtClean="0"/>
              <a:t>January 22, 2020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482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5" y="0"/>
            <a:ext cx="789577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26286" y="2032000"/>
            <a:ext cx="30915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</a:rPr>
              <a:t>“Injustice anywhere </a:t>
            </a:r>
            <a:r>
              <a:rPr lang="en-US" sz="3200" b="1" i="1" smtClean="0">
                <a:solidFill>
                  <a:schemeClr val="accent4">
                    <a:lumMod val="75000"/>
                  </a:schemeClr>
                </a:solidFill>
              </a:rPr>
              <a:t>is   a </a:t>
            </a:r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</a:rPr>
              <a:t>threat to justice everywhere.”</a:t>
            </a:r>
            <a:endParaRPr lang="en-US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0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06646" cy="706964"/>
          </a:xfrm>
        </p:spPr>
        <p:txBody>
          <a:bodyPr/>
          <a:lstStyle/>
          <a:p>
            <a:r>
              <a:rPr lang="en-US" sz="4000" dirty="0" smtClean="0"/>
              <a:t>Present Practices and Ideal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62629"/>
            <a:ext cx="10697029" cy="50219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i="1" dirty="0"/>
              <a:t>Present Practices</a:t>
            </a:r>
            <a:endParaRPr lang="en-US" sz="2600" b="1" dirty="0"/>
          </a:p>
          <a:p>
            <a:r>
              <a:rPr lang="en-US" sz="2600" dirty="0"/>
              <a:t>What is </a:t>
            </a:r>
            <a:r>
              <a:rPr lang="en-US" sz="2600" dirty="0" smtClean="0"/>
              <a:t>your unit’s </a:t>
            </a:r>
            <a:r>
              <a:rPr lang="en-US" sz="2600" dirty="0"/>
              <a:t>present </a:t>
            </a:r>
            <a:r>
              <a:rPr lang="en-US" sz="2600" dirty="0" smtClean="0"/>
              <a:t>practice </a:t>
            </a:r>
            <a:r>
              <a:rPr lang="en-US" sz="2600" dirty="0"/>
              <a:t>with regards to admissions?  </a:t>
            </a:r>
            <a:endParaRPr lang="en-US" sz="2600" dirty="0" smtClean="0"/>
          </a:p>
          <a:p>
            <a:r>
              <a:rPr lang="en-US" sz="2600" dirty="0" smtClean="0"/>
              <a:t>Who </a:t>
            </a:r>
            <a:r>
              <a:rPr lang="en-US" sz="2600" dirty="0"/>
              <a:t>is represented on your unit’s admissions committee?  </a:t>
            </a:r>
            <a:endParaRPr lang="en-US" sz="2600" dirty="0" smtClean="0"/>
          </a:p>
          <a:p>
            <a:r>
              <a:rPr lang="en-US" sz="2600" dirty="0" smtClean="0"/>
              <a:t>What </a:t>
            </a:r>
            <a:r>
              <a:rPr lang="en-US" sz="2600" dirty="0"/>
              <a:t>training have they received</a:t>
            </a:r>
            <a:r>
              <a:rPr lang="en-US" sz="2600" dirty="0" smtClean="0"/>
              <a:t>?</a:t>
            </a:r>
            <a:endParaRPr lang="en-US" sz="2600" dirty="0"/>
          </a:p>
          <a:p>
            <a:pPr marL="0" indent="0">
              <a:buNone/>
            </a:pPr>
            <a:r>
              <a:rPr lang="en-US" sz="2600" b="1" i="1" dirty="0"/>
              <a:t>Ideal Process</a:t>
            </a:r>
            <a:endParaRPr lang="en-US" sz="2600" b="1" dirty="0"/>
          </a:p>
          <a:p>
            <a:r>
              <a:rPr lang="en-US" sz="2600" dirty="0"/>
              <a:t>For each of your units, what would your ideal incoming graduate cohort look like? </a:t>
            </a:r>
            <a:endParaRPr lang="en-US" sz="2600" dirty="0" smtClean="0"/>
          </a:p>
          <a:p>
            <a:r>
              <a:rPr lang="en-US" sz="2600" dirty="0" smtClean="0"/>
              <a:t>How </a:t>
            </a:r>
            <a:r>
              <a:rPr lang="en-US" sz="2600" dirty="0"/>
              <a:t>does this ideal cohort reflect the mission and/or vision of your department/program/institution? </a:t>
            </a:r>
          </a:p>
        </p:txBody>
      </p:sp>
    </p:spTree>
    <p:extLst>
      <p:ext uri="{BB962C8B-B14F-4D97-AF65-F5344CB8AC3E}">
        <p14:creationId xmlns:p14="http://schemas.microsoft.com/office/powerpoint/2010/main" val="60505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Ideal Graduate Student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2603500"/>
            <a:ext cx="10429240" cy="3416300"/>
          </a:xfrm>
        </p:spPr>
        <p:txBody>
          <a:bodyPr/>
          <a:lstStyle/>
          <a:p>
            <a:r>
              <a:rPr lang="en-US" sz="2800" dirty="0" smtClean="0"/>
              <a:t>Describe </a:t>
            </a:r>
            <a:r>
              <a:rPr lang="en-US" sz="2800" dirty="0"/>
              <a:t>your ideal graduate student. </a:t>
            </a:r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does your unit’s current admissions process identify and/or select for these characteristics? </a:t>
            </a: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what explicit ways does your admission process ask the applicant to provide information regarding these characteristics?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0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Admissions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2148114"/>
            <a:ext cx="10842172" cy="4709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i="1" dirty="0" smtClean="0"/>
              <a:t>Changes</a:t>
            </a:r>
            <a:r>
              <a:rPr lang="en-US" sz="2600" b="1" i="1" dirty="0"/>
              <a:t> </a:t>
            </a:r>
            <a:endParaRPr lang="en-US" sz="2600" b="1" dirty="0"/>
          </a:p>
          <a:p>
            <a:r>
              <a:rPr lang="en-US" sz="2600" dirty="0"/>
              <a:t>What changes to your </a:t>
            </a:r>
            <a:r>
              <a:rPr lang="en-US" sz="2600" dirty="0" smtClean="0"/>
              <a:t>program’s </a:t>
            </a:r>
            <a:r>
              <a:rPr lang="en-US" sz="2600" dirty="0"/>
              <a:t>admissions process have been made in the last few years? </a:t>
            </a:r>
            <a:endParaRPr lang="en-US" sz="2600" dirty="0" smtClean="0"/>
          </a:p>
          <a:p>
            <a:r>
              <a:rPr lang="en-US" sz="2600" dirty="0" smtClean="0"/>
              <a:t>What </a:t>
            </a:r>
            <a:r>
              <a:rPr lang="en-US" sz="2600" dirty="0"/>
              <a:t>was your </a:t>
            </a:r>
            <a:r>
              <a:rPr lang="en-US" sz="2600" dirty="0" smtClean="0"/>
              <a:t>unit’s </a:t>
            </a:r>
            <a:r>
              <a:rPr lang="en-US" sz="2600" dirty="0"/>
              <a:t>goal in making these </a:t>
            </a:r>
            <a:r>
              <a:rPr lang="en-US" sz="2600" dirty="0" smtClean="0"/>
              <a:t>changes?</a:t>
            </a:r>
          </a:p>
          <a:p>
            <a:r>
              <a:rPr lang="en-US" sz="2600" dirty="0" smtClean="0"/>
              <a:t>Was </a:t>
            </a:r>
            <a:r>
              <a:rPr lang="en-US" sz="2600" dirty="0"/>
              <a:t>your desired outcome achieved?  </a:t>
            </a:r>
            <a:endParaRPr lang="en-US" sz="2600" dirty="0" smtClean="0"/>
          </a:p>
          <a:p>
            <a:r>
              <a:rPr lang="en-US" sz="2600" dirty="0" smtClean="0"/>
              <a:t>What facilitated or hindered it?</a:t>
            </a:r>
            <a:r>
              <a:rPr lang="en-US" sz="2600" dirty="0"/>
              <a:t>   </a:t>
            </a:r>
          </a:p>
          <a:p>
            <a:pPr marL="0" indent="0">
              <a:buNone/>
            </a:pPr>
            <a:r>
              <a:rPr lang="en-US" sz="2600" b="1" i="1" dirty="0" smtClean="0"/>
              <a:t>Possibilities</a:t>
            </a:r>
            <a:endParaRPr lang="en-US" sz="2600" b="1" dirty="0"/>
          </a:p>
          <a:p>
            <a:r>
              <a:rPr lang="en-US" sz="2600" dirty="0"/>
              <a:t>What types of admissions practices have you heard of? </a:t>
            </a:r>
            <a:endParaRPr lang="en-US" sz="2600" dirty="0" smtClean="0"/>
          </a:p>
          <a:p>
            <a:r>
              <a:rPr lang="en-US" sz="2600" dirty="0" smtClean="0"/>
              <a:t>What </a:t>
            </a:r>
            <a:r>
              <a:rPr lang="en-US" sz="2600" dirty="0"/>
              <a:t>do you think are the pros and cons of these different types of admission practices?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4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Rubrics and Recruitment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79" y="2119086"/>
            <a:ext cx="11105607" cy="4978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i="1" dirty="0"/>
              <a:t>Rubrics</a:t>
            </a:r>
            <a:endParaRPr lang="en-US" sz="2800" b="1" dirty="0"/>
          </a:p>
          <a:p>
            <a:r>
              <a:rPr lang="en-US" sz="2800" dirty="0"/>
              <a:t>Are rubrics currently used in your departments’ admissions process to evaluate application materials such as personal statements and letters of recommendation? </a:t>
            </a:r>
            <a:endParaRPr lang="en-US" sz="2800" dirty="0" smtClean="0"/>
          </a:p>
          <a:p>
            <a:pPr marL="347663" indent="-347663"/>
            <a:r>
              <a:rPr lang="en-US" sz="2800" dirty="0" smtClean="0"/>
              <a:t>If </a:t>
            </a:r>
            <a:r>
              <a:rPr lang="en-US" sz="2800" dirty="0"/>
              <a:t>so, how has using rubrics improved your admissions process?  </a:t>
            </a:r>
            <a:r>
              <a:rPr lang="en-US" sz="2800" dirty="0" smtClean="0"/>
              <a:t>                 	If </a:t>
            </a:r>
            <a:r>
              <a:rPr lang="en-US" sz="2800" dirty="0"/>
              <a:t>not, what do you think are the benefits to using rubrics in your own </a:t>
            </a:r>
            <a:r>
              <a:rPr lang="en-US" sz="2800" dirty="0" smtClean="0"/>
              <a:t>department?</a:t>
            </a:r>
          </a:p>
          <a:p>
            <a:pPr marL="0" indent="0">
              <a:buNone/>
            </a:pPr>
            <a:r>
              <a:rPr lang="en-US" sz="2800" b="1" i="1" dirty="0" smtClean="0"/>
              <a:t>Recruitment</a:t>
            </a:r>
            <a:r>
              <a:rPr lang="en-US" sz="2800" i="1" dirty="0" smtClean="0"/>
              <a:t> </a:t>
            </a:r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recruitment practices do your departments/programs use? </a:t>
            </a:r>
            <a:endParaRPr lang="en-US" sz="2800" dirty="0" smtClean="0"/>
          </a:p>
          <a:p>
            <a:r>
              <a:rPr lang="en-US" sz="2800" dirty="0" smtClean="0"/>
              <a:t>Are </a:t>
            </a:r>
            <a:r>
              <a:rPr lang="en-US" sz="2800" dirty="0"/>
              <a:t>these recruitment practices targeted to a specific group (e.g., students from local schools, underrepresented minorities, non-traditional students).</a:t>
            </a:r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2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040606" cy="706964"/>
          </a:xfrm>
        </p:spPr>
        <p:txBody>
          <a:bodyPr/>
          <a:lstStyle/>
          <a:p>
            <a:r>
              <a:rPr lang="en-US" sz="4000" dirty="0" smtClean="0"/>
              <a:t>Student Perspective and Evaluation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235200"/>
            <a:ext cx="10881360" cy="4775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i="1" dirty="0"/>
              <a:t>Student Perspective</a:t>
            </a:r>
            <a:endParaRPr lang="en-US" sz="2600" b="1" dirty="0"/>
          </a:p>
          <a:p>
            <a:r>
              <a:rPr lang="en-US" sz="2600" dirty="0"/>
              <a:t>What qualities do you think students are looking for in prospective graduate schools?  </a:t>
            </a:r>
            <a:endParaRPr lang="en-US" sz="2600" dirty="0" smtClean="0"/>
          </a:p>
          <a:p>
            <a:r>
              <a:rPr lang="en-US" sz="2600" dirty="0" smtClean="0"/>
              <a:t>How </a:t>
            </a:r>
            <a:r>
              <a:rPr lang="en-US" sz="2600" dirty="0"/>
              <a:t>do your departments/programs showcase those qualities to prospective students? </a:t>
            </a:r>
          </a:p>
          <a:p>
            <a:pPr marL="0" indent="0">
              <a:buNone/>
            </a:pPr>
            <a:r>
              <a:rPr lang="en-US" sz="2600" b="1" i="1" dirty="0"/>
              <a:t>Evaluation</a:t>
            </a:r>
            <a:endParaRPr lang="en-US" sz="2600" b="1" dirty="0"/>
          </a:p>
          <a:p>
            <a:r>
              <a:rPr lang="en-US" sz="2600" dirty="0"/>
              <a:t>What criteria do you use to evaluate that holistic admissions practices used by your unit are </a:t>
            </a:r>
            <a:r>
              <a:rPr lang="en-US" sz="2600" dirty="0" smtClean="0"/>
              <a:t>effective?</a:t>
            </a:r>
          </a:p>
          <a:p>
            <a:r>
              <a:rPr lang="en-US" sz="2600" dirty="0" smtClean="0"/>
              <a:t>Are they achieving </a:t>
            </a:r>
            <a:r>
              <a:rPr lang="en-US" sz="2600" dirty="0"/>
              <a:t>their intended goals?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58077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</TotalTime>
  <Words>191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Graduate School Holistic Admissions— Framing Effective Practices  Office of Equity, Inclusion and Diversity Based on work of Julie Posselt, USC</vt:lpstr>
      <vt:lpstr>PowerPoint Presentation</vt:lpstr>
      <vt:lpstr>Present Practices and Ideal Process</vt:lpstr>
      <vt:lpstr>Ideal Graduate Student</vt:lpstr>
      <vt:lpstr>Admissions Process</vt:lpstr>
      <vt:lpstr>Rubrics and Recruitment</vt:lpstr>
      <vt:lpstr>Student Perspective and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School</dc:title>
  <dc:creator>Gino Aisenberg</dc:creator>
  <cp:lastModifiedBy>Patrycja S. Humienik</cp:lastModifiedBy>
  <cp:revision>11</cp:revision>
  <dcterms:created xsi:type="dcterms:W3CDTF">2020-01-18T16:57:40Z</dcterms:created>
  <dcterms:modified xsi:type="dcterms:W3CDTF">2020-01-24T00:16:27Z</dcterms:modified>
</cp:coreProperties>
</file>