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Lst>
  <p:sldSz cx="9144000" cy="6858000" type="screen4x3"/>
  <p:notesSz cx="9144000" cy="6858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9" roundtripDataSignature="AMtx7mi08pbS99JuNqBlGLLFxw3o9fuGbg=="/>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yn Davis"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272" autoAdjust="0"/>
  </p:normalViewPr>
  <p:slideViewPr>
    <p:cSldViewPr snapToGrid="0">
      <p:cViewPr varScale="1">
        <p:scale>
          <a:sx n="68" d="100"/>
          <a:sy n="68" d="100"/>
        </p:scale>
        <p:origin x="1874" y="3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1:notes"/>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SzPts val="1100"/>
              <a:buNone/>
            </a:pPr>
            <a:endParaRPr sz="1200">
              <a:solidFill>
                <a:schemeClr val="dk1"/>
              </a:solidFill>
              <a:latin typeface="Calibri"/>
              <a:ea typeface="Calibri"/>
              <a:cs typeface="Calibri"/>
              <a:sym typeface="Calibri"/>
            </a:endParaRPr>
          </a:p>
        </p:txBody>
      </p:sp>
      <p:sp>
        <p:nvSpPr>
          <p:cNvPr id="43" name="Google Shape;43;p1: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9:notes"/>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SzPts val="1100"/>
              <a:buNone/>
            </a:pPr>
            <a:endParaRPr sz="1200" dirty="0">
              <a:solidFill>
                <a:schemeClr val="dk1"/>
              </a:solidFill>
              <a:latin typeface="Calibri"/>
              <a:ea typeface="Calibri"/>
              <a:cs typeface="Calibri"/>
              <a:sym typeface="Calibri"/>
            </a:endParaRPr>
          </a:p>
        </p:txBody>
      </p:sp>
      <p:sp>
        <p:nvSpPr>
          <p:cNvPr id="116" name="Google Shape;116;p9: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10:notes"/>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SzPts val="1100"/>
              <a:buNone/>
            </a:pPr>
            <a:endParaRPr lang="en-US" sz="300" dirty="0">
              <a:solidFill>
                <a:schemeClr val="dk1"/>
              </a:solidFill>
              <a:latin typeface="Calibri"/>
              <a:ea typeface="Calibri"/>
              <a:cs typeface="Calibri"/>
              <a:sym typeface="Calibri"/>
            </a:endParaRPr>
          </a:p>
        </p:txBody>
      </p:sp>
      <p:sp>
        <p:nvSpPr>
          <p:cNvPr id="122" name="Google Shape;122;p10: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11: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8" name="Google Shape;128;p11: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24: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dirty="0"/>
              <a:t>Link</a:t>
            </a:r>
            <a:r>
              <a:rPr lang="en-US" baseline="0" dirty="0"/>
              <a:t> to field list in solicitation: https://www.nsf.gov/pubs/2021/nsf21602/nsf21602.htm#appendix</a:t>
            </a:r>
            <a:endParaRPr dirty="0"/>
          </a:p>
        </p:txBody>
      </p:sp>
      <p:sp>
        <p:nvSpPr>
          <p:cNvPr id="134" name="Google Shape;134;p24: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2:notes"/>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SzPts val="1100"/>
              <a:buNone/>
            </a:pPr>
            <a:endParaRPr sz="1200" dirty="0">
              <a:solidFill>
                <a:schemeClr val="dk1"/>
              </a:solidFill>
              <a:latin typeface="Calibri"/>
              <a:ea typeface="Calibri"/>
              <a:cs typeface="Calibri"/>
              <a:sym typeface="Calibri"/>
            </a:endParaRPr>
          </a:p>
        </p:txBody>
      </p:sp>
      <p:sp>
        <p:nvSpPr>
          <p:cNvPr id="141" name="Google Shape;141;p12: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13:notes"/>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SzPts val="1100"/>
              <a:buNone/>
            </a:pPr>
            <a:endParaRPr sz="300">
              <a:solidFill>
                <a:schemeClr val="dk1"/>
              </a:solidFill>
              <a:latin typeface="Calibri"/>
              <a:ea typeface="Calibri"/>
              <a:cs typeface="Calibri"/>
              <a:sym typeface="Calibri"/>
            </a:endParaRPr>
          </a:p>
        </p:txBody>
      </p:sp>
      <p:sp>
        <p:nvSpPr>
          <p:cNvPr id="147" name="Google Shape;147;p13: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9:notes"/>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SzPts val="1100"/>
              <a:buNone/>
            </a:pPr>
            <a:endParaRPr sz="300">
              <a:solidFill>
                <a:schemeClr val="dk1"/>
              </a:solidFill>
              <a:latin typeface="Calibri"/>
              <a:ea typeface="Calibri"/>
              <a:cs typeface="Calibri"/>
              <a:sym typeface="Calibri"/>
            </a:endParaRPr>
          </a:p>
        </p:txBody>
      </p:sp>
      <p:sp>
        <p:nvSpPr>
          <p:cNvPr id="153" name="Google Shape;153;p29: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4:notes"/>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SzPts val="1100"/>
              <a:buNone/>
            </a:pPr>
            <a:endParaRPr sz="300">
              <a:solidFill>
                <a:schemeClr val="dk1"/>
              </a:solidFill>
              <a:latin typeface="Calibri"/>
              <a:ea typeface="Calibri"/>
              <a:cs typeface="Calibri"/>
              <a:sym typeface="Calibri"/>
            </a:endParaRPr>
          </a:p>
        </p:txBody>
      </p:sp>
      <p:sp>
        <p:nvSpPr>
          <p:cNvPr id="159" name="Google Shape;159;p14: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5: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5" name="Google Shape;165;p15: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6:notes"/>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SzPts val="1100"/>
              <a:buNone/>
            </a:pPr>
            <a:r>
              <a:rPr lang="en-US" sz="1200">
                <a:solidFill>
                  <a:schemeClr val="dk1"/>
                </a:solidFill>
                <a:latin typeface="Calibri"/>
                <a:ea typeface="Calibri"/>
                <a:cs typeface="Calibri"/>
                <a:sym typeface="Calibri"/>
              </a:rPr>
              <a:t>https://vimeo.com/361416494</a:t>
            </a:r>
            <a:endParaRPr sz="1200">
              <a:solidFill>
                <a:schemeClr val="dk1"/>
              </a:solidFill>
              <a:latin typeface="Calibri"/>
              <a:ea typeface="Calibri"/>
              <a:cs typeface="Calibri"/>
              <a:sym typeface="Calibri"/>
            </a:endParaRPr>
          </a:p>
        </p:txBody>
      </p:sp>
      <p:sp>
        <p:nvSpPr>
          <p:cNvPr id="172" name="Google Shape;172;p16: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2: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2" name="Google Shape;52;p2: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7: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9" name="Google Shape;179;p17: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3:notes"/>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SzPts val="1100"/>
              <a:buNone/>
            </a:pPr>
            <a:endParaRPr sz="300">
              <a:solidFill>
                <a:schemeClr val="dk1"/>
              </a:solidFill>
              <a:latin typeface="Calibri"/>
              <a:ea typeface="Calibri"/>
              <a:cs typeface="Calibri"/>
              <a:sym typeface="Calibri"/>
            </a:endParaRPr>
          </a:p>
        </p:txBody>
      </p:sp>
      <p:sp>
        <p:nvSpPr>
          <p:cNvPr id="58" name="Google Shape;58;p3: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4:notes"/>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SzPts val="1100"/>
              <a:buNone/>
            </a:pPr>
            <a:endParaRPr sz="300">
              <a:solidFill>
                <a:schemeClr val="dk1"/>
              </a:solidFill>
              <a:latin typeface="Calibri"/>
              <a:ea typeface="Calibri"/>
              <a:cs typeface="Calibri"/>
              <a:sym typeface="Calibri"/>
            </a:endParaRPr>
          </a:p>
        </p:txBody>
      </p:sp>
      <p:sp>
        <p:nvSpPr>
          <p:cNvPr id="65" name="Google Shape;65;p4: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5: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2" name="Google Shape;72;p5: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6: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dirty="0"/>
              <a:t>Link</a:t>
            </a:r>
            <a:r>
              <a:rPr lang="en-US" baseline="0" dirty="0"/>
              <a:t> to fields list in solicitation: https://www.nsf.gov/pubs/2021/nsf21602/nsf21602.htm#appendix </a:t>
            </a:r>
            <a:endParaRPr dirty="0"/>
          </a:p>
        </p:txBody>
      </p:sp>
      <p:sp>
        <p:nvSpPr>
          <p:cNvPr id="78" name="Google Shape;78;p6: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5:notes"/>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SzPts val="1100"/>
              <a:buNone/>
            </a:pPr>
            <a:endParaRPr sz="300">
              <a:solidFill>
                <a:schemeClr val="dk1"/>
              </a:solidFill>
              <a:latin typeface="Calibri"/>
              <a:ea typeface="Calibri"/>
              <a:cs typeface="Calibri"/>
              <a:sym typeface="Calibri"/>
            </a:endParaRPr>
          </a:p>
        </p:txBody>
      </p:sp>
      <p:sp>
        <p:nvSpPr>
          <p:cNvPr id="84" name="Google Shape;84;p25: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7:notes"/>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SzPts val="1100"/>
              <a:buNone/>
            </a:pPr>
            <a:endParaRPr sz="300">
              <a:solidFill>
                <a:schemeClr val="dk1"/>
              </a:solidFill>
              <a:latin typeface="Calibri"/>
              <a:ea typeface="Calibri"/>
              <a:cs typeface="Calibri"/>
              <a:sym typeface="Calibri"/>
            </a:endParaRPr>
          </a:p>
        </p:txBody>
      </p:sp>
      <p:sp>
        <p:nvSpPr>
          <p:cNvPr id="102" name="Google Shape;102;p7: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8:notes"/>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SzPts val="1100"/>
              <a:buNone/>
            </a:pPr>
            <a:r>
              <a:rPr lang="en-US" sz="1200" dirty="0">
                <a:solidFill>
                  <a:schemeClr val="dk1"/>
                </a:solidFill>
                <a:latin typeface="Calibri"/>
                <a:ea typeface="Calibri"/>
                <a:cs typeface="Calibri"/>
                <a:sym typeface="Calibri"/>
              </a:rPr>
              <a:t>Recommendations: contact recommenders early, send them c.v. and drafts of statements, follow up </a:t>
            </a:r>
            <a:endParaRPr sz="1200" dirty="0">
              <a:solidFill>
                <a:schemeClr val="dk1"/>
              </a:solidFill>
              <a:latin typeface="Calibri"/>
              <a:ea typeface="Calibri"/>
              <a:cs typeface="Calibri"/>
              <a:sym typeface="Calibri"/>
            </a:endParaRPr>
          </a:p>
        </p:txBody>
      </p:sp>
      <p:sp>
        <p:nvSpPr>
          <p:cNvPr id="109" name="Google Shape;109;p8: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Blank" type="obj">
  <p:cSld name="OBJECT">
    <p:bg>
      <p:bgPr>
        <a:solidFill>
          <a:schemeClr val="lt1"/>
        </a:solidFill>
        <a:effectLst/>
      </p:bgPr>
    </p:bg>
    <p:spTree>
      <p:nvGrpSpPr>
        <p:cNvPr id="1" name="Shape 11"/>
        <p:cNvGrpSpPr/>
        <p:nvPr/>
      </p:nvGrpSpPr>
      <p:grpSpPr>
        <a:xfrm>
          <a:off x="0" y="0"/>
          <a:ext cx="0" cy="0"/>
          <a:chOff x="0" y="0"/>
          <a:chExt cx="0" cy="0"/>
        </a:xfrm>
      </p:grpSpPr>
      <p:sp>
        <p:nvSpPr>
          <p:cNvPr id="12" name="Google Shape;12;p19"/>
          <p:cNvSpPr txBox="1">
            <a:spLocks noGrp="1"/>
          </p:cNvSpPr>
          <p:nvPr>
            <p:ph type="ftr" idx="11"/>
          </p:nvPr>
        </p:nvSpPr>
        <p:spPr>
          <a:xfrm>
            <a:off x="3108960" y="6377940"/>
            <a:ext cx="2926079" cy="342900"/>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9"/>
          <p:cNvSpPr txBox="1">
            <a:spLocks noGrp="1"/>
          </p:cNvSpPr>
          <p:nvPr>
            <p:ph type="dt" idx="10"/>
          </p:nvPr>
        </p:nvSpPr>
        <p:spPr>
          <a:xfrm>
            <a:off x="457200" y="6377940"/>
            <a:ext cx="2103120" cy="342900"/>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4"/>
        <p:cNvGrpSpPr/>
        <p:nvPr/>
      </p:nvGrpSpPr>
      <p:grpSpPr>
        <a:xfrm>
          <a:off x="0" y="0"/>
          <a:ext cx="0" cy="0"/>
          <a:chOff x="0" y="0"/>
          <a:chExt cx="0" cy="0"/>
        </a:xfrm>
      </p:grpSpPr>
      <p:sp>
        <p:nvSpPr>
          <p:cNvPr id="15" name="Google Shape;15;p20"/>
          <p:cNvSpPr txBox="1">
            <a:spLocks noGrp="1"/>
          </p:cNvSpPr>
          <p:nvPr>
            <p:ph type="title"/>
          </p:nvPr>
        </p:nvSpPr>
        <p:spPr>
          <a:xfrm>
            <a:off x="471677" y="174370"/>
            <a:ext cx="8200644" cy="584835"/>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sz="4000" b="0" i="0" u="sng">
                <a:solidFill>
                  <a:srgbClr val="0070C0"/>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20"/>
          <p:cNvSpPr txBox="1">
            <a:spLocks noGrp="1"/>
          </p:cNvSpPr>
          <p:nvPr>
            <p:ph type="body" idx="1"/>
          </p:nvPr>
        </p:nvSpPr>
        <p:spPr>
          <a:xfrm>
            <a:off x="535940" y="1418951"/>
            <a:ext cx="8072119" cy="3730625"/>
          </a:xfrm>
          <a:prstGeom prst="rect">
            <a:avLst/>
          </a:prstGeom>
          <a:noFill/>
          <a:ln>
            <a:noFill/>
          </a:ln>
        </p:spPr>
        <p:txBody>
          <a:bodyPr spcFirstLastPara="1" wrap="square" lIns="0" tIns="0" rIns="0" bIns="0" anchor="t" anchorCtr="0">
            <a:spAutoFit/>
          </a:bodyPr>
          <a:lstStyle>
            <a:lvl1pPr marL="457200" lvl="0" indent="-228600" algn="l">
              <a:lnSpc>
                <a:spcPct val="100000"/>
              </a:lnSpc>
              <a:spcBef>
                <a:spcPts val="0"/>
              </a:spcBef>
              <a:spcAft>
                <a:spcPts val="0"/>
              </a:spcAft>
              <a:buSzPts val="1400"/>
              <a:buNone/>
              <a:defRPr sz="2800" b="0" i="0">
                <a:solidFill>
                  <a:schemeClr val="dk1"/>
                </a:solidFill>
                <a:latin typeface="Calibri"/>
                <a:ea typeface="Calibri"/>
                <a:cs typeface="Calibri"/>
                <a:sym typeface="Calibri"/>
              </a:defRPr>
            </a:lvl1pPr>
            <a:lvl2pPr marL="914400" lvl="1" indent="-228600" algn="l">
              <a:lnSpc>
                <a:spcPct val="100000"/>
              </a:lnSpc>
              <a:spcBef>
                <a:spcPts val="0"/>
              </a:spcBef>
              <a:spcAft>
                <a:spcPts val="0"/>
              </a:spcAft>
              <a:buSzPts val="1400"/>
              <a:buNone/>
              <a:defRPr/>
            </a:lvl2pPr>
            <a:lvl3pPr marL="1371600" lvl="2" indent="-228600" algn="l">
              <a:lnSpc>
                <a:spcPct val="100000"/>
              </a:lnSpc>
              <a:spcBef>
                <a:spcPts val="0"/>
              </a:spcBef>
              <a:spcAft>
                <a:spcPts val="0"/>
              </a:spcAft>
              <a:buSzPts val="1400"/>
              <a:buNone/>
              <a:defRPr/>
            </a:lvl3pPr>
            <a:lvl4pPr marL="1828800" lvl="3" indent="-228600" algn="l">
              <a:lnSpc>
                <a:spcPct val="100000"/>
              </a:lnSpc>
              <a:spcBef>
                <a:spcPts val="0"/>
              </a:spcBef>
              <a:spcAft>
                <a:spcPts val="0"/>
              </a:spcAft>
              <a:buSzPts val="1400"/>
              <a:buNone/>
              <a:defRPr/>
            </a:lvl4pPr>
            <a:lvl5pPr marL="2286000" lvl="4" indent="-228600" algn="l">
              <a:lnSpc>
                <a:spcPct val="100000"/>
              </a:lnSpc>
              <a:spcBef>
                <a:spcPts val="0"/>
              </a:spcBef>
              <a:spcAft>
                <a:spcPts val="0"/>
              </a:spcAft>
              <a:buSzPts val="1400"/>
              <a:buNone/>
              <a:defRPr/>
            </a:lvl5pPr>
            <a:lvl6pPr marL="2743200" lvl="5" indent="-228600" algn="l">
              <a:lnSpc>
                <a:spcPct val="100000"/>
              </a:lnSpc>
              <a:spcBef>
                <a:spcPts val="0"/>
              </a:spcBef>
              <a:spcAft>
                <a:spcPts val="0"/>
              </a:spcAft>
              <a:buSzPts val="1400"/>
              <a:buNone/>
              <a:defRPr/>
            </a:lvl6pPr>
            <a:lvl7pPr marL="3200400" lvl="6" indent="-228600" algn="l">
              <a:lnSpc>
                <a:spcPct val="100000"/>
              </a:lnSpc>
              <a:spcBef>
                <a:spcPts val="0"/>
              </a:spcBef>
              <a:spcAft>
                <a:spcPts val="0"/>
              </a:spcAft>
              <a:buSzPts val="1400"/>
              <a:buNone/>
              <a:defRPr/>
            </a:lvl7pPr>
            <a:lvl8pPr marL="3657600" lvl="7" indent="-228600" algn="l">
              <a:lnSpc>
                <a:spcPct val="100000"/>
              </a:lnSpc>
              <a:spcBef>
                <a:spcPts val="0"/>
              </a:spcBef>
              <a:spcAft>
                <a:spcPts val="0"/>
              </a:spcAft>
              <a:buSzPts val="1400"/>
              <a:buNone/>
              <a:defRPr/>
            </a:lvl8pPr>
            <a:lvl9pPr marL="4114800" lvl="8" indent="-228600" algn="l">
              <a:lnSpc>
                <a:spcPct val="100000"/>
              </a:lnSpc>
              <a:spcBef>
                <a:spcPts val="0"/>
              </a:spcBef>
              <a:spcAft>
                <a:spcPts val="0"/>
              </a:spcAft>
              <a:buSzPts val="1400"/>
              <a:buNone/>
              <a:defRPr/>
            </a:lvl9pPr>
          </a:lstStyle>
          <a:p>
            <a:endParaRPr/>
          </a:p>
        </p:txBody>
      </p:sp>
      <p:sp>
        <p:nvSpPr>
          <p:cNvPr id="17" name="Google Shape;17;p20"/>
          <p:cNvSpPr txBox="1">
            <a:spLocks noGrp="1"/>
          </p:cNvSpPr>
          <p:nvPr>
            <p:ph type="ftr" idx="11"/>
          </p:nvPr>
        </p:nvSpPr>
        <p:spPr>
          <a:xfrm>
            <a:off x="3108960" y="6377940"/>
            <a:ext cx="2926079" cy="342900"/>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0"/>
          <p:cNvSpPr txBox="1">
            <a:spLocks noGrp="1"/>
          </p:cNvSpPr>
          <p:nvPr>
            <p:ph type="sldNum" idx="12"/>
          </p:nvPr>
        </p:nvSpPr>
        <p:spPr>
          <a:xfrm>
            <a:off x="8412988" y="6463728"/>
            <a:ext cx="206375" cy="177800"/>
          </a:xfrm>
          <a:prstGeom prst="rect">
            <a:avLst/>
          </a:prstGeom>
          <a:noFill/>
          <a:ln>
            <a:noFill/>
          </a:ln>
        </p:spPr>
        <p:txBody>
          <a:bodyPr spcFirstLastPara="1" wrap="square" lIns="0" tIns="0" rIns="0" bIns="0" anchor="t" anchorCtr="0">
            <a:spAutoFit/>
          </a:bodyPr>
          <a:lstStyle>
            <a:lvl1pPr marL="102870" marR="0" lvl="0"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1pPr>
            <a:lvl2pPr marL="102870" marR="0" lvl="1"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2pPr>
            <a:lvl3pPr marL="102870" marR="0" lvl="2"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3pPr>
            <a:lvl4pPr marL="102870" marR="0" lvl="3"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4pPr>
            <a:lvl5pPr marL="102870" marR="0" lvl="4"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5pPr>
            <a:lvl6pPr marL="102870" marR="0" lvl="5"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6pPr>
            <a:lvl7pPr marL="102870" marR="0" lvl="6"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7pPr>
            <a:lvl8pPr marL="102870" marR="0" lvl="7"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8pPr>
            <a:lvl9pPr marL="102870" marR="0" lvl="8"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9pPr>
          </a:lstStyle>
          <a:p>
            <a:pPr marL="10287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23"/>
        <p:cNvGrpSpPr/>
        <p:nvPr/>
      </p:nvGrpSpPr>
      <p:grpSpPr>
        <a:xfrm>
          <a:off x="0" y="0"/>
          <a:ext cx="0" cy="0"/>
          <a:chOff x="0" y="0"/>
          <a:chExt cx="0" cy="0"/>
        </a:xfrm>
      </p:grpSpPr>
      <p:sp>
        <p:nvSpPr>
          <p:cNvPr id="24" name="Google Shape;24;p21"/>
          <p:cNvSpPr txBox="1">
            <a:spLocks noGrp="1"/>
          </p:cNvSpPr>
          <p:nvPr>
            <p:ph type="ctrTitle"/>
          </p:nvPr>
        </p:nvSpPr>
        <p:spPr>
          <a:xfrm>
            <a:off x="685800" y="2125980"/>
            <a:ext cx="7772400" cy="1440179"/>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21"/>
          <p:cNvSpPr txBox="1">
            <a:spLocks noGrp="1"/>
          </p:cNvSpPr>
          <p:nvPr>
            <p:ph type="subTitle" idx="1"/>
          </p:nvPr>
        </p:nvSpPr>
        <p:spPr>
          <a:xfrm>
            <a:off x="1371600" y="3840480"/>
            <a:ext cx="6400799" cy="1714500"/>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21"/>
          <p:cNvSpPr txBox="1">
            <a:spLocks noGrp="1"/>
          </p:cNvSpPr>
          <p:nvPr>
            <p:ph type="ftr" idx="11"/>
          </p:nvPr>
        </p:nvSpPr>
        <p:spPr>
          <a:xfrm>
            <a:off x="3108960" y="6377940"/>
            <a:ext cx="2926079" cy="342900"/>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21"/>
          <p:cNvSpPr txBox="1">
            <a:spLocks noGrp="1"/>
          </p:cNvSpPr>
          <p:nvPr>
            <p:ph type="dt" idx="10"/>
          </p:nvPr>
        </p:nvSpPr>
        <p:spPr>
          <a:xfrm>
            <a:off x="457200" y="6377940"/>
            <a:ext cx="2103120" cy="342900"/>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21"/>
          <p:cNvSpPr txBox="1">
            <a:spLocks noGrp="1"/>
          </p:cNvSpPr>
          <p:nvPr>
            <p:ph type="sldNum" idx="12"/>
          </p:nvPr>
        </p:nvSpPr>
        <p:spPr>
          <a:xfrm>
            <a:off x="8412988" y="6463728"/>
            <a:ext cx="206375" cy="177800"/>
          </a:xfrm>
          <a:prstGeom prst="rect">
            <a:avLst/>
          </a:prstGeom>
          <a:noFill/>
          <a:ln>
            <a:noFill/>
          </a:ln>
        </p:spPr>
        <p:txBody>
          <a:bodyPr spcFirstLastPara="1" wrap="square" lIns="0" tIns="0" rIns="0" bIns="0" anchor="t" anchorCtr="0">
            <a:spAutoFit/>
          </a:bodyPr>
          <a:lstStyle>
            <a:lvl1pPr marL="102870" marR="0" lvl="0"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1pPr>
            <a:lvl2pPr marL="102870" marR="0" lvl="1"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2pPr>
            <a:lvl3pPr marL="102870" marR="0" lvl="2"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3pPr>
            <a:lvl4pPr marL="102870" marR="0" lvl="3"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4pPr>
            <a:lvl5pPr marL="102870" marR="0" lvl="4"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5pPr>
            <a:lvl6pPr marL="102870" marR="0" lvl="5"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6pPr>
            <a:lvl7pPr marL="102870" marR="0" lvl="6"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7pPr>
            <a:lvl8pPr marL="102870" marR="0" lvl="7"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8pPr>
            <a:lvl9pPr marL="102870" marR="0" lvl="8"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9pPr>
          </a:lstStyle>
          <a:p>
            <a:pPr marL="10287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9"/>
        <p:cNvGrpSpPr/>
        <p:nvPr/>
      </p:nvGrpSpPr>
      <p:grpSpPr>
        <a:xfrm>
          <a:off x="0" y="0"/>
          <a:ext cx="0" cy="0"/>
          <a:chOff x="0" y="0"/>
          <a:chExt cx="0" cy="0"/>
        </a:xfrm>
      </p:grpSpPr>
      <p:sp>
        <p:nvSpPr>
          <p:cNvPr id="30" name="Google Shape;30;p22"/>
          <p:cNvSpPr txBox="1">
            <a:spLocks noGrp="1"/>
          </p:cNvSpPr>
          <p:nvPr>
            <p:ph type="title"/>
          </p:nvPr>
        </p:nvSpPr>
        <p:spPr>
          <a:xfrm>
            <a:off x="471677" y="174370"/>
            <a:ext cx="8200644" cy="584835"/>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sz="4000" b="0" i="0" u="sng">
                <a:solidFill>
                  <a:srgbClr val="0070C0"/>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2"/>
          <p:cNvSpPr txBox="1">
            <a:spLocks noGrp="1"/>
          </p:cNvSpPr>
          <p:nvPr>
            <p:ph type="body" idx="1"/>
          </p:nvPr>
        </p:nvSpPr>
        <p:spPr>
          <a:xfrm>
            <a:off x="457200" y="1577340"/>
            <a:ext cx="3977640" cy="4526280"/>
          </a:xfrm>
          <a:prstGeom prst="rect">
            <a:avLst/>
          </a:prstGeom>
          <a:noFill/>
          <a:ln>
            <a:noFill/>
          </a:ln>
        </p:spPr>
        <p:txBody>
          <a:bodyPr spcFirstLastPara="1" wrap="square" lIns="0" tIns="0" rIns="0" bIns="0" anchor="t" anchorCtr="0">
            <a:spAutoFit/>
          </a:bodyPr>
          <a:lstStyle>
            <a:lvl1pPr marL="457200" lvl="0" indent="-228600" algn="l">
              <a:lnSpc>
                <a:spcPct val="100000"/>
              </a:lnSpc>
              <a:spcBef>
                <a:spcPts val="0"/>
              </a:spcBef>
              <a:spcAft>
                <a:spcPts val="0"/>
              </a:spcAft>
              <a:buSzPts val="1400"/>
              <a:buNone/>
              <a:defRPr/>
            </a:lvl1pPr>
            <a:lvl2pPr marL="914400" lvl="1" indent="-228600" algn="l">
              <a:lnSpc>
                <a:spcPct val="100000"/>
              </a:lnSpc>
              <a:spcBef>
                <a:spcPts val="0"/>
              </a:spcBef>
              <a:spcAft>
                <a:spcPts val="0"/>
              </a:spcAft>
              <a:buSzPts val="1400"/>
              <a:buNone/>
              <a:defRPr/>
            </a:lvl2pPr>
            <a:lvl3pPr marL="1371600" lvl="2" indent="-228600" algn="l">
              <a:lnSpc>
                <a:spcPct val="100000"/>
              </a:lnSpc>
              <a:spcBef>
                <a:spcPts val="0"/>
              </a:spcBef>
              <a:spcAft>
                <a:spcPts val="0"/>
              </a:spcAft>
              <a:buSzPts val="1400"/>
              <a:buNone/>
              <a:defRPr/>
            </a:lvl3pPr>
            <a:lvl4pPr marL="1828800" lvl="3" indent="-228600" algn="l">
              <a:lnSpc>
                <a:spcPct val="100000"/>
              </a:lnSpc>
              <a:spcBef>
                <a:spcPts val="0"/>
              </a:spcBef>
              <a:spcAft>
                <a:spcPts val="0"/>
              </a:spcAft>
              <a:buSzPts val="1400"/>
              <a:buNone/>
              <a:defRPr/>
            </a:lvl4pPr>
            <a:lvl5pPr marL="2286000" lvl="4" indent="-228600" algn="l">
              <a:lnSpc>
                <a:spcPct val="100000"/>
              </a:lnSpc>
              <a:spcBef>
                <a:spcPts val="0"/>
              </a:spcBef>
              <a:spcAft>
                <a:spcPts val="0"/>
              </a:spcAft>
              <a:buSzPts val="1400"/>
              <a:buNone/>
              <a:defRPr/>
            </a:lvl5pPr>
            <a:lvl6pPr marL="2743200" lvl="5" indent="-228600" algn="l">
              <a:lnSpc>
                <a:spcPct val="100000"/>
              </a:lnSpc>
              <a:spcBef>
                <a:spcPts val="0"/>
              </a:spcBef>
              <a:spcAft>
                <a:spcPts val="0"/>
              </a:spcAft>
              <a:buSzPts val="1400"/>
              <a:buNone/>
              <a:defRPr/>
            </a:lvl6pPr>
            <a:lvl7pPr marL="3200400" lvl="6" indent="-228600" algn="l">
              <a:lnSpc>
                <a:spcPct val="100000"/>
              </a:lnSpc>
              <a:spcBef>
                <a:spcPts val="0"/>
              </a:spcBef>
              <a:spcAft>
                <a:spcPts val="0"/>
              </a:spcAft>
              <a:buSzPts val="1400"/>
              <a:buNone/>
              <a:defRPr/>
            </a:lvl7pPr>
            <a:lvl8pPr marL="3657600" lvl="7" indent="-228600" algn="l">
              <a:lnSpc>
                <a:spcPct val="100000"/>
              </a:lnSpc>
              <a:spcBef>
                <a:spcPts val="0"/>
              </a:spcBef>
              <a:spcAft>
                <a:spcPts val="0"/>
              </a:spcAft>
              <a:buSzPts val="1400"/>
              <a:buNone/>
              <a:defRPr/>
            </a:lvl8pPr>
            <a:lvl9pPr marL="4114800" lvl="8" indent="-228600" algn="l">
              <a:lnSpc>
                <a:spcPct val="100000"/>
              </a:lnSpc>
              <a:spcBef>
                <a:spcPts val="0"/>
              </a:spcBef>
              <a:spcAft>
                <a:spcPts val="0"/>
              </a:spcAft>
              <a:buSzPts val="1400"/>
              <a:buNone/>
              <a:defRPr/>
            </a:lvl9pPr>
          </a:lstStyle>
          <a:p>
            <a:endParaRPr/>
          </a:p>
        </p:txBody>
      </p:sp>
      <p:sp>
        <p:nvSpPr>
          <p:cNvPr id="32" name="Google Shape;32;p22"/>
          <p:cNvSpPr txBox="1">
            <a:spLocks noGrp="1"/>
          </p:cNvSpPr>
          <p:nvPr>
            <p:ph type="body" idx="2"/>
          </p:nvPr>
        </p:nvSpPr>
        <p:spPr>
          <a:xfrm>
            <a:off x="4709159" y="1577340"/>
            <a:ext cx="3977640" cy="4526280"/>
          </a:xfrm>
          <a:prstGeom prst="rect">
            <a:avLst/>
          </a:prstGeom>
          <a:noFill/>
          <a:ln>
            <a:noFill/>
          </a:ln>
        </p:spPr>
        <p:txBody>
          <a:bodyPr spcFirstLastPara="1" wrap="square" lIns="0" tIns="0" rIns="0" bIns="0" anchor="t" anchorCtr="0">
            <a:spAutoFit/>
          </a:bodyPr>
          <a:lstStyle>
            <a:lvl1pPr marL="457200" lvl="0" indent="-228600" algn="l">
              <a:lnSpc>
                <a:spcPct val="100000"/>
              </a:lnSpc>
              <a:spcBef>
                <a:spcPts val="0"/>
              </a:spcBef>
              <a:spcAft>
                <a:spcPts val="0"/>
              </a:spcAft>
              <a:buSzPts val="1400"/>
              <a:buNone/>
              <a:defRPr/>
            </a:lvl1pPr>
            <a:lvl2pPr marL="914400" lvl="1" indent="-228600" algn="l">
              <a:lnSpc>
                <a:spcPct val="100000"/>
              </a:lnSpc>
              <a:spcBef>
                <a:spcPts val="0"/>
              </a:spcBef>
              <a:spcAft>
                <a:spcPts val="0"/>
              </a:spcAft>
              <a:buSzPts val="1400"/>
              <a:buNone/>
              <a:defRPr/>
            </a:lvl2pPr>
            <a:lvl3pPr marL="1371600" lvl="2" indent="-228600" algn="l">
              <a:lnSpc>
                <a:spcPct val="100000"/>
              </a:lnSpc>
              <a:spcBef>
                <a:spcPts val="0"/>
              </a:spcBef>
              <a:spcAft>
                <a:spcPts val="0"/>
              </a:spcAft>
              <a:buSzPts val="1400"/>
              <a:buNone/>
              <a:defRPr/>
            </a:lvl3pPr>
            <a:lvl4pPr marL="1828800" lvl="3" indent="-228600" algn="l">
              <a:lnSpc>
                <a:spcPct val="100000"/>
              </a:lnSpc>
              <a:spcBef>
                <a:spcPts val="0"/>
              </a:spcBef>
              <a:spcAft>
                <a:spcPts val="0"/>
              </a:spcAft>
              <a:buSzPts val="1400"/>
              <a:buNone/>
              <a:defRPr/>
            </a:lvl4pPr>
            <a:lvl5pPr marL="2286000" lvl="4" indent="-228600" algn="l">
              <a:lnSpc>
                <a:spcPct val="100000"/>
              </a:lnSpc>
              <a:spcBef>
                <a:spcPts val="0"/>
              </a:spcBef>
              <a:spcAft>
                <a:spcPts val="0"/>
              </a:spcAft>
              <a:buSzPts val="1400"/>
              <a:buNone/>
              <a:defRPr/>
            </a:lvl5pPr>
            <a:lvl6pPr marL="2743200" lvl="5" indent="-228600" algn="l">
              <a:lnSpc>
                <a:spcPct val="100000"/>
              </a:lnSpc>
              <a:spcBef>
                <a:spcPts val="0"/>
              </a:spcBef>
              <a:spcAft>
                <a:spcPts val="0"/>
              </a:spcAft>
              <a:buSzPts val="1400"/>
              <a:buNone/>
              <a:defRPr/>
            </a:lvl6pPr>
            <a:lvl7pPr marL="3200400" lvl="6" indent="-228600" algn="l">
              <a:lnSpc>
                <a:spcPct val="100000"/>
              </a:lnSpc>
              <a:spcBef>
                <a:spcPts val="0"/>
              </a:spcBef>
              <a:spcAft>
                <a:spcPts val="0"/>
              </a:spcAft>
              <a:buSzPts val="1400"/>
              <a:buNone/>
              <a:defRPr/>
            </a:lvl7pPr>
            <a:lvl8pPr marL="3657600" lvl="7" indent="-228600" algn="l">
              <a:lnSpc>
                <a:spcPct val="100000"/>
              </a:lnSpc>
              <a:spcBef>
                <a:spcPts val="0"/>
              </a:spcBef>
              <a:spcAft>
                <a:spcPts val="0"/>
              </a:spcAft>
              <a:buSzPts val="1400"/>
              <a:buNone/>
              <a:defRPr/>
            </a:lvl8pPr>
            <a:lvl9pPr marL="4114800" lvl="8" indent="-228600" algn="l">
              <a:lnSpc>
                <a:spcPct val="100000"/>
              </a:lnSpc>
              <a:spcBef>
                <a:spcPts val="0"/>
              </a:spcBef>
              <a:spcAft>
                <a:spcPts val="0"/>
              </a:spcAft>
              <a:buSzPts val="1400"/>
              <a:buNone/>
              <a:defRPr/>
            </a:lvl9pPr>
          </a:lstStyle>
          <a:p>
            <a:endParaRPr/>
          </a:p>
        </p:txBody>
      </p:sp>
      <p:sp>
        <p:nvSpPr>
          <p:cNvPr id="33" name="Google Shape;33;p22"/>
          <p:cNvSpPr txBox="1">
            <a:spLocks noGrp="1"/>
          </p:cNvSpPr>
          <p:nvPr>
            <p:ph type="ftr" idx="11"/>
          </p:nvPr>
        </p:nvSpPr>
        <p:spPr>
          <a:xfrm>
            <a:off x="3108960" y="6377940"/>
            <a:ext cx="2926079" cy="342900"/>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22"/>
          <p:cNvSpPr txBox="1">
            <a:spLocks noGrp="1"/>
          </p:cNvSpPr>
          <p:nvPr>
            <p:ph type="dt" idx="10"/>
          </p:nvPr>
        </p:nvSpPr>
        <p:spPr>
          <a:xfrm>
            <a:off x="457200" y="6377940"/>
            <a:ext cx="2103120" cy="342900"/>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22"/>
          <p:cNvSpPr txBox="1">
            <a:spLocks noGrp="1"/>
          </p:cNvSpPr>
          <p:nvPr>
            <p:ph type="sldNum" idx="12"/>
          </p:nvPr>
        </p:nvSpPr>
        <p:spPr>
          <a:xfrm>
            <a:off x="8412988" y="6463728"/>
            <a:ext cx="206375" cy="177800"/>
          </a:xfrm>
          <a:prstGeom prst="rect">
            <a:avLst/>
          </a:prstGeom>
          <a:noFill/>
          <a:ln>
            <a:noFill/>
          </a:ln>
        </p:spPr>
        <p:txBody>
          <a:bodyPr spcFirstLastPara="1" wrap="square" lIns="0" tIns="0" rIns="0" bIns="0" anchor="t" anchorCtr="0">
            <a:spAutoFit/>
          </a:bodyPr>
          <a:lstStyle>
            <a:lvl1pPr marL="102870" marR="0" lvl="0"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1pPr>
            <a:lvl2pPr marL="102870" marR="0" lvl="1"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2pPr>
            <a:lvl3pPr marL="102870" marR="0" lvl="2"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3pPr>
            <a:lvl4pPr marL="102870" marR="0" lvl="3"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4pPr>
            <a:lvl5pPr marL="102870" marR="0" lvl="4"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5pPr>
            <a:lvl6pPr marL="102870" marR="0" lvl="5"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6pPr>
            <a:lvl7pPr marL="102870" marR="0" lvl="6"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7pPr>
            <a:lvl8pPr marL="102870" marR="0" lvl="7"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8pPr>
            <a:lvl9pPr marL="102870" marR="0" lvl="8"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9pPr>
          </a:lstStyle>
          <a:p>
            <a:pPr marL="10287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36"/>
        <p:cNvGrpSpPr/>
        <p:nvPr/>
      </p:nvGrpSpPr>
      <p:grpSpPr>
        <a:xfrm>
          <a:off x="0" y="0"/>
          <a:ext cx="0" cy="0"/>
          <a:chOff x="0" y="0"/>
          <a:chExt cx="0" cy="0"/>
        </a:xfrm>
      </p:grpSpPr>
      <p:sp>
        <p:nvSpPr>
          <p:cNvPr id="37" name="Google Shape;37;p23"/>
          <p:cNvSpPr txBox="1">
            <a:spLocks noGrp="1"/>
          </p:cNvSpPr>
          <p:nvPr>
            <p:ph type="title"/>
          </p:nvPr>
        </p:nvSpPr>
        <p:spPr>
          <a:xfrm>
            <a:off x="471677" y="174370"/>
            <a:ext cx="8200644" cy="584835"/>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sz="4000" b="0" i="0" u="sng">
                <a:solidFill>
                  <a:srgbClr val="0070C0"/>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23"/>
          <p:cNvSpPr txBox="1">
            <a:spLocks noGrp="1"/>
          </p:cNvSpPr>
          <p:nvPr>
            <p:ph type="ftr" idx="11"/>
          </p:nvPr>
        </p:nvSpPr>
        <p:spPr>
          <a:xfrm>
            <a:off x="3108960" y="6377940"/>
            <a:ext cx="2926079" cy="342900"/>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23"/>
          <p:cNvSpPr txBox="1">
            <a:spLocks noGrp="1"/>
          </p:cNvSpPr>
          <p:nvPr>
            <p:ph type="dt" idx="10"/>
          </p:nvPr>
        </p:nvSpPr>
        <p:spPr>
          <a:xfrm>
            <a:off x="457200" y="6377940"/>
            <a:ext cx="2103120" cy="342900"/>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23"/>
          <p:cNvSpPr txBox="1">
            <a:spLocks noGrp="1"/>
          </p:cNvSpPr>
          <p:nvPr>
            <p:ph type="sldNum" idx="12"/>
          </p:nvPr>
        </p:nvSpPr>
        <p:spPr>
          <a:xfrm>
            <a:off x="8412988" y="6463728"/>
            <a:ext cx="206375" cy="177800"/>
          </a:xfrm>
          <a:prstGeom prst="rect">
            <a:avLst/>
          </a:prstGeom>
          <a:noFill/>
          <a:ln>
            <a:noFill/>
          </a:ln>
        </p:spPr>
        <p:txBody>
          <a:bodyPr spcFirstLastPara="1" wrap="square" lIns="0" tIns="0" rIns="0" bIns="0" anchor="t" anchorCtr="0">
            <a:spAutoFit/>
          </a:bodyPr>
          <a:lstStyle>
            <a:lvl1pPr marL="102870" marR="0" lvl="0"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1pPr>
            <a:lvl2pPr marL="102870" marR="0" lvl="1"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2pPr>
            <a:lvl3pPr marL="102870" marR="0" lvl="2"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3pPr>
            <a:lvl4pPr marL="102870" marR="0" lvl="3"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4pPr>
            <a:lvl5pPr marL="102870" marR="0" lvl="4"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5pPr>
            <a:lvl6pPr marL="102870" marR="0" lvl="5"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6pPr>
            <a:lvl7pPr marL="102870" marR="0" lvl="6"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7pPr>
            <a:lvl8pPr marL="102870" marR="0" lvl="7"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8pPr>
            <a:lvl9pPr marL="102870" marR="0" lvl="8" indent="0" algn="l">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9pPr>
          </a:lstStyle>
          <a:p>
            <a:pPr marL="10287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8"/>
          <p:cNvSpPr txBox="1">
            <a:spLocks noGrp="1"/>
          </p:cNvSpPr>
          <p:nvPr>
            <p:ph type="title"/>
          </p:nvPr>
        </p:nvSpPr>
        <p:spPr>
          <a:xfrm>
            <a:off x="471677" y="174370"/>
            <a:ext cx="8200644" cy="584835"/>
          </a:xfrm>
          <a:prstGeom prst="rect">
            <a:avLst/>
          </a:prstGeom>
          <a:noFill/>
          <a:ln>
            <a:noFill/>
          </a:ln>
        </p:spPr>
        <p:txBody>
          <a:bodyPr spcFirstLastPara="1" wrap="square" lIns="0" tIns="0" rIns="0" bIns="0" anchor="t" anchorCtr="0">
            <a:spAutoFit/>
          </a:bodyPr>
          <a:lstStyle>
            <a:lvl1pPr marR="0" lvl="0" algn="l" rtl="0">
              <a:lnSpc>
                <a:spcPct val="100000"/>
              </a:lnSpc>
              <a:spcBef>
                <a:spcPts val="0"/>
              </a:spcBef>
              <a:spcAft>
                <a:spcPts val="0"/>
              </a:spcAft>
              <a:buClr>
                <a:srgbClr val="000000"/>
              </a:buClr>
              <a:buSzPts val="1400"/>
              <a:buFont typeface="Arial"/>
              <a:buNone/>
              <a:defRPr sz="4000" b="0" i="0" u="sng" strike="noStrike" cap="none">
                <a:solidFill>
                  <a:srgbClr val="0070C0"/>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8"/>
          <p:cNvSpPr txBox="1">
            <a:spLocks noGrp="1"/>
          </p:cNvSpPr>
          <p:nvPr>
            <p:ph type="body" idx="1"/>
          </p:nvPr>
        </p:nvSpPr>
        <p:spPr>
          <a:xfrm>
            <a:off x="535940" y="1418951"/>
            <a:ext cx="8072119" cy="3730625"/>
          </a:xfrm>
          <a:prstGeom prst="rect">
            <a:avLst/>
          </a:prstGeom>
          <a:noFill/>
          <a:ln>
            <a:noFill/>
          </a:ln>
        </p:spPr>
        <p:txBody>
          <a:bodyPr spcFirstLastPara="1" wrap="square" lIns="0" tIns="0" rIns="0" bIns="0" anchor="t" anchorCtr="0">
            <a:spAutoFit/>
          </a:bodyPr>
          <a:lstStyle>
            <a:lvl1pPr marL="457200" marR="0" lvl="0" indent="-228600"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9pPr>
          </a:lstStyle>
          <a:p>
            <a:endParaRPr/>
          </a:p>
        </p:txBody>
      </p:sp>
      <p:sp>
        <p:nvSpPr>
          <p:cNvPr id="8" name="Google Shape;8;p18"/>
          <p:cNvSpPr txBox="1">
            <a:spLocks noGrp="1"/>
          </p:cNvSpPr>
          <p:nvPr>
            <p:ph type="ftr" idx="11"/>
          </p:nvPr>
        </p:nvSpPr>
        <p:spPr>
          <a:xfrm>
            <a:off x="3108960" y="6377940"/>
            <a:ext cx="2926079" cy="342900"/>
          </a:xfrm>
          <a:prstGeom prst="rect">
            <a:avLst/>
          </a:prstGeom>
          <a:noFill/>
          <a:ln>
            <a:noFill/>
          </a:ln>
        </p:spPr>
        <p:txBody>
          <a:bodyPr spcFirstLastPara="1" wrap="square" lIns="0" tIns="0" rIns="0" bIns="0" anchor="t" anchorCtr="0">
            <a:spAutoFit/>
          </a:bodyPr>
          <a:lstStyle>
            <a:lvl1pPr marR="0" lvl="0" algn="ctr" rtl="0">
              <a:lnSpc>
                <a:spcPct val="100000"/>
              </a:lnSpc>
              <a:spcBef>
                <a:spcPts val="0"/>
              </a:spcBef>
              <a:spcAft>
                <a:spcPts val="0"/>
              </a:spcAft>
              <a:buClr>
                <a:srgbClr val="000000"/>
              </a:buClr>
              <a:buSzPts val="1400"/>
              <a:buFont typeface="Arial"/>
              <a:buNone/>
              <a:defRPr sz="18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8"/>
          <p:cNvSpPr txBox="1">
            <a:spLocks noGrp="1"/>
          </p:cNvSpPr>
          <p:nvPr>
            <p:ph type="dt" idx="10"/>
          </p:nvPr>
        </p:nvSpPr>
        <p:spPr>
          <a:xfrm>
            <a:off x="457200" y="6377940"/>
            <a:ext cx="2103120" cy="342900"/>
          </a:xfrm>
          <a:prstGeom prst="rect">
            <a:avLst/>
          </a:prstGeom>
          <a:noFill/>
          <a:ln>
            <a:noFill/>
          </a:ln>
        </p:spPr>
        <p:txBody>
          <a:bodyPr spcFirstLastPara="1" wrap="square" lIns="0" tIns="0" rIns="0" bIns="0" anchor="t" anchorCtr="0">
            <a:sp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8"/>
          <p:cNvSpPr txBox="1">
            <a:spLocks noGrp="1"/>
          </p:cNvSpPr>
          <p:nvPr>
            <p:ph type="sldNum" idx="12"/>
          </p:nvPr>
        </p:nvSpPr>
        <p:spPr>
          <a:xfrm>
            <a:off x="8412988" y="6463728"/>
            <a:ext cx="206375" cy="177800"/>
          </a:xfrm>
          <a:prstGeom prst="rect">
            <a:avLst/>
          </a:prstGeom>
          <a:noFill/>
          <a:ln>
            <a:noFill/>
          </a:ln>
        </p:spPr>
        <p:txBody>
          <a:bodyPr spcFirstLastPara="1" wrap="square" lIns="0" tIns="0" rIns="0" bIns="0" anchor="t" anchorCtr="0">
            <a:spAutoFit/>
          </a:bodyPr>
          <a:lstStyle>
            <a:lvl1pPr marL="102870" marR="0" lvl="0" indent="0" algn="l" rtl="0">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1pPr>
            <a:lvl2pPr marL="102870" marR="0" lvl="1" indent="0" algn="l" rtl="0">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2pPr>
            <a:lvl3pPr marL="102870" marR="0" lvl="2" indent="0" algn="l" rtl="0">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3pPr>
            <a:lvl4pPr marL="102870" marR="0" lvl="3" indent="0" algn="l" rtl="0">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4pPr>
            <a:lvl5pPr marL="102870" marR="0" lvl="4" indent="0" algn="l" rtl="0">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5pPr>
            <a:lvl6pPr marL="102870" marR="0" lvl="5" indent="0" algn="l" rtl="0">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6pPr>
            <a:lvl7pPr marL="102870" marR="0" lvl="6" indent="0" algn="l" rtl="0">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7pPr>
            <a:lvl8pPr marL="102870" marR="0" lvl="7" indent="0" algn="l" rtl="0">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8pPr>
            <a:lvl9pPr marL="102870" marR="0" lvl="8" indent="0" algn="l" rtl="0">
              <a:lnSpc>
                <a:spcPct val="100000"/>
              </a:lnSpc>
              <a:spcBef>
                <a:spcPts val="0"/>
              </a:spcBef>
              <a:spcAft>
                <a:spcPts val="0"/>
              </a:spcAft>
              <a:buClr>
                <a:srgbClr val="000000"/>
              </a:buClr>
              <a:buSzPts val="1200"/>
              <a:buFont typeface="Arial"/>
              <a:buNone/>
              <a:defRPr sz="1200" b="0" i="0" u="none" strike="noStrike" cap="none">
                <a:solidFill>
                  <a:srgbClr val="8A8A8A"/>
                </a:solidFill>
                <a:latin typeface="Calibri"/>
                <a:ea typeface="Calibri"/>
                <a:cs typeface="Calibri"/>
                <a:sym typeface="Calibri"/>
              </a:defRPr>
            </a:lvl9pPr>
          </a:lstStyle>
          <a:p>
            <a:pPr marL="10287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vimeo.com/361416494"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hyperlink" Target="mailto:info@nsfgrfp.or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gradappt@uw.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robinc@uw.edu"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mailto:rldavis@uw.edu"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mailto:emilys42@uw.edu" TargetMode="External"/><Relationship Id="rId5" Type="http://schemas.openxmlformats.org/officeDocument/2006/relationships/hyperlink" Target="mailto:robinc@uw.edu" TargetMode="External"/><Relationship Id="rId4" Type="http://schemas.openxmlformats.org/officeDocument/2006/relationships/hyperlink" Target="mailto:gradappt@uw.ed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nsf.gov/pubs/2021/nsf21602/nsf21602.htm#appendi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nsfgrfp.org/applicants/application-components/field-of-study/"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nsf.gov/pubs/2020/nsf20587/nsf20587.htm#eli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nsf.gov/pubs/2021/nsf21602/nsf21602.htm#elig"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44"/>
        <p:cNvGrpSpPr/>
        <p:nvPr/>
      </p:nvGrpSpPr>
      <p:grpSpPr>
        <a:xfrm>
          <a:off x="0" y="0"/>
          <a:ext cx="0" cy="0"/>
          <a:chOff x="0" y="0"/>
          <a:chExt cx="0" cy="0"/>
        </a:xfrm>
      </p:grpSpPr>
      <p:sp>
        <p:nvSpPr>
          <p:cNvPr id="45" name="Google Shape;45;p1"/>
          <p:cNvSpPr txBox="1"/>
          <p:nvPr/>
        </p:nvSpPr>
        <p:spPr>
          <a:xfrm>
            <a:off x="871569" y="2185369"/>
            <a:ext cx="7444703" cy="2445670"/>
          </a:xfrm>
          <a:prstGeom prst="rect">
            <a:avLst/>
          </a:prstGeom>
          <a:noFill/>
          <a:ln>
            <a:noFill/>
          </a:ln>
        </p:spPr>
        <p:txBody>
          <a:bodyPr spcFirstLastPara="1" wrap="square" lIns="0" tIns="0" rIns="0" bIns="0" anchor="t" anchorCtr="0">
            <a:spAutoFit/>
          </a:bodyPr>
          <a:lstStyle/>
          <a:p>
            <a:pPr marL="0" marR="0" lvl="0" indent="0" algn="ctr" rtl="0">
              <a:lnSpc>
                <a:spcPct val="124249"/>
              </a:lnSpc>
              <a:spcBef>
                <a:spcPts val="0"/>
              </a:spcBef>
              <a:spcAft>
                <a:spcPts val="0"/>
              </a:spcAft>
              <a:buClr>
                <a:srgbClr val="000000"/>
              </a:buClr>
              <a:buSzPts val="2800"/>
              <a:buFont typeface="Arial"/>
              <a:buNone/>
            </a:pPr>
            <a:r>
              <a:rPr lang="en-US" sz="2800" b="1" i="0" u="none" strike="noStrike" cap="none">
                <a:solidFill>
                  <a:srgbClr val="1F497D"/>
                </a:solidFill>
                <a:latin typeface="Calibri"/>
                <a:ea typeface="Calibri"/>
                <a:cs typeface="Calibri"/>
                <a:sym typeface="Calibri"/>
              </a:rPr>
              <a:t>For Current Applicants to the </a:t>
            </a:r>
            <a:endParaRPr sz="2800" b="1" i="0" u="none" strike="noStrike" cap="none">
              <a:solidFill>
                <a:srgbClr val="1F497D"/>
              </a:solidFill>
              <a:latin typeface="Calibri"/>
              <a:ea typeface="Calibri"/>
              <a:cs typeface="Calibri"/>
              <a:sym typeface="Calibri"/>
            </a:endParaRPr>
          </a:p>
          <a:p>
            <a:pPr marL="0" marR="0" lvl="0" indent="0" algn="ctr" rtl="0">
              <a:lnSpc>
                <a:spcPct val="124249"/>
              </a:lnSpc>
              <a:spcBef>
                <a:spcPts val="0"/>
              </a:spcBef>
              <a:spcAft>
                <a:spcPts val="0"/>
              </a:spcAft>
              <a:buClr>
                <a:srgbClr val="000000"/>
              </a:buClr>
              <a:buSzPts val="2800"/>
              <a:buFont typeface="Arial"/>
              <a:buNone/>
            </a:pPr>
            <a:r>
              <a:rPr lang="en-US" sz="2800" b="1" i="0" u="none" strike="noStrike" cap="none">
                <a:solidFill>
                  <a:srgbClr val="1F497D"/>
                </a:solidFill>
                <a:latin typeface="Calibri"/>
                <a:ea typeface="Calibri"/>
                <a:cs typeface="Calibri"/>
                <a:sym typeface="Calibri"/>
              </a:rPr>
              <a:t>NSF Graduate Research Fellowship Program (GRFP)</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3800"/>
              <a:buFont typeface="Arial"/>
              <a:buNone/>
            </a:pPr>
            <a:endParaRPr sz="3800" b="1" i="0" u="none" strike="noStrike" cap="none">
              <a:solidFill>
                <a:srgbClr val="1F497D"/>
              </a:solidFill>
              <a:latin typeface="Calibri"/>
              <a:ea typeface="Calibri"/>
              <a:cs typeface="Calibri"/>
              <a:sym typeface="Calibri"/>
            </a:endParaRPr>
          </a:p>
          <a:p>
            <a:pPr marL="0" marR="0" lvl="0" indent="0" algn="ctr" rtl="0">
              <a:lnSpc>
                <a:spcPct val="150000"/>
              </a:lnSpc>
              <a:spcBef>
                <a:spcPts val="0"/>
              </a:spcBef>
              <a:spcAft>
                <a:spcPts val="0"/>
              </a:spcAft>
              <a:buClr>
                <a:srgbClr val="000000"/>
              </a:buClr>
              <a:buSzPts val="2200"/>
              <a:buFont typeface="Arial"/>
              <a:buNone/>
            </a:pPr>
            <a:r>
              <a:rPr lang="en-US" sz="2200" b="1" i="0" u="none" strike="noStrike" cap="none">
                <a:solidFill>
                  <a:schemeClr val="dk1"/>
                </a:solidFill>
                <a:latin typeface="Calibri"/>
                <a:ea typeface="Calibri"/>
                <a:cs typeface="Calibri"/>
                <a:sym typeface="Calibri"/>
              </a:rPr>
              <a:t>While you are waiting for the session to start, please note your questions.  What do you hope to learn from the session today?</a:t>
            </a:r>
            <a:endParaRPr sz="2200" b="0" i="0" u="none" strike="noStrike" cap="none">
              <a:solidFill>
                <a:schemeClr val="dk1"/>
              </a:solidFill>
              <a:latin typeface="Calibri"/>
              <a:ea typeface="Calibri"/>
              <a:cs typeface="Calibri"/>
              <a:sym typeface="Calibri"/>
            </a:endParaRPr>
          </a:p>
        </p:txBody>
      </p:sp>
      <p:sp>
        <p:nvSpPr>
          <p:cNvPr id="46" name="Google Shape;46;p1" descr="National Science Foundation logo"/>
          <p:cNvSpPr/>
          <p:nvPr/>
        </p:nvSpPr>
        <p:spPr>
          <a:xfrm>
            <a:off x="2600191" y="650621"/>
            <a:ext cx="1369432" cy="1204179"/>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47" name="Google Shape;47;p1" descr="NSF Graduate Research Fellowship Program logo"/>
          <p:cNvSpPr/>
          <p:nvPr/>
        </p:nvSpPr>
        <p:spPr>
          <a:xfrm>
            <a:off x="4936971" y="774351"/>
            <a:ext cx="2009869" cy="1080449"/>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48" name="Google Shape;48;p1"/>
          <p:cNvSpPr/>
          <p:nvPr/>
        </p:nvSpPr>
        <p:spPr>
          <a:xfrm>
            <a:off x="986589" y="3937108"/>
            <a:ext cx="7051167" cy="25908"/>
          </a:xfrm>
          <a:custGeom>
            <a:avLst/>
            <a:gdLst/>
            <a:ahLst/>
            <a:cxnLst/>
            <a:rect l="l" t="t" r="r" b="b"/>
            <a:pathLst>
              <a:path w="7086600" h="76200" extrusionOk="0">
                <a:moveTo>
                  <a:pt x="0" y="76200"/>
                </a:moveTo>
                <a:lnTo>
                  <a:pt x="7086600" y="0"/>
                </a:lnTo>
              </a:path>
            </a:pathLst>
          </a:custGeom>
          <a:noFill/>
          <a:ln w="9525" cap="flat" cmpd="sng">
            <a:solidFill>
              <a:srgbClr val="4A7EBB"/>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49" name="Google Shape;49;p1"/>
          <p:cNvSpPr/>
          <p:nvPr/>
        </p:nvSpPr>
        <p:spPr>
          <a:xfrm>
            <a:off x="1023970" y="5558280"/>
            <a:ext cx="7157466" cy="11430"/>
          </a:xfrm>
          <a:custGeom>
            <a:avLst/>
            <a:gdLst/>
            <a:ahLst/>
            <a:cxnLst/>
            <a:rect l="l" t="t" r="r" b="b"/>
            <a:pathLst>
              <a:path w="7086600" h="76200" extrusionOk="0">
                <a:moveTo>
                  <a:pt x="0" y="76200"/>
                </a:moveTo>
                <a:lnTo>
                  <a:pt x="7086600" y="0"/>
                </a:lnTo>
              </a:path>
            </a:pathLst>
          </a:custGeom>
          <a:noFill/>
          <a:ln w="9525" cap="flat" cmpd="sng">
            <a:solidFill>
              <a:srgbClr val="4A7EBB"/>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9"/>
          <p:cNvSpPr txBox="1">
            <a:spLocks noGrp="1"/>
          </p:cNvSpPr>
          <p:nvPr>
            <p:ph type="title"/>
          </p:nvPr>
        </p:nvSpPr>
        <p:spPr>
          <a:xfrm>
            <a:off x="471677" y="174370"/>
            <a:ext cx="8200644" cy="677108"/>
          </a:xfrm>
          <a:prstGeom prst="rect">
            <a:avLst/>
          </a:prstGeom>
          <a:noFill/>
          <a:ln>
            <a:noFill/>
          </a:ln>
        </p:spPr>
        <p:txBody>
          <a:bodyPr spcFirstLastPara="1" wrap="square" lIns="0" tIns="0" rIns="0" bIns="0" anchor="t" anchorCtr="0">
            <a:spAutoFit/>
          </a:bodyPr>
          <a:lstStyle/>
          <a:p>
            <a:pPr marL="645795" lvl="0" indent="0" algn="l" rtl="0">
              <a:lnSpc>
                <a:spcPct val="100000"/>
              </a:lnSpc>
              <a:spcBef>
                <a:spcPts val="0"/>
              </a:spcBef>
              <a:spcAft>
                <a:spcPts val="0"/>
              </a:spcAft>
              <a:buSzPts val="1400"/>
              <a:buNone/>
            </a:pPr>
            <a:r>
              <a:rPr lang="en-US" sz="4400" u="none"/>
              <a:t>   </a:t>
            </a:r>
            <a:r>
              <a:rPr lang="en-US" sz="4400"/>
              <a:t> Application Logistics  </a:t>
            </a:r>
            <a:r>
              <a:rPr lang="en-US" sz="4400" u="none"/>
              <a:t>	</a:t>
            </a:r>
            <a:endParaRPr/>
          </a:p>
        </p:txBody>
      </p:sp>
      <p:sp>
        <p:nvSpPr>
          <p:cNvPr id="119" name="Google Shape;119;p9"/>
          <p:cNvSpPr txBox="1"/>
          <p:nvPr/>
        </p:nvSpPr>
        <p:spPr>
          <a:xfrm>
            <a:off x="488451" y="1227766"/>
            <a:ext cx="8295296" cy="3939540"/>
          </a:xfrm>
          <a:prstGeom prst="rect">
            <a:avLst/>
          </a:prstGeom>
          <a:noFill/>
          <a:ln>
            <a:noFill/>
          </a:ln>
        </p:spPr>
        <p:txBody>
          <a:bodyPr spcFirstLastPara="1" wrap="square" lIns="0" tIns="0" rIns="0" bIns="0" anchor="t" anchorCtr="0">
            <a:spAutoFit/>
          </a:bodyPr>
          <a:lstStyle/>
          <a:p>
            <a:pPr marL="12700" marR="0" lvl="0" indent="0" algn="l" rtl="0">
              <a:lnSpc>
                <a:spcPct val="100000"/>
              </a:lnSpc>
              <a:spcBef>
                <a:spcPts val="0"/>
              </a:spcBef>
              <a:spcAft>
                <a:spcPts val="0"/>
              </a:spcAft>
              <a:buClr>
                <a:srgbClr val="000000"/>
              </a:buClr>
              <a:buSzPts val="3400"/>
              <a:buFont typeface="Arial"/>
              <a:buNone/>
            </a:pPr>
            <a:r>
              <a:rPr lang="en-US" sz="3400" b="0" i="0" u="none" strike="noStrike" cap="none" dirty="0">
                <a:solidFill>
                  <a:schemeClr val="dk1"/>
                </a:solidFill>
                <a:latin typeface="Calibri"/>
                <a:ea typeface="Calibri"/>
                <a:cs typeface="Calibri"/>
                <a:sym typeface="Calibri"/>
              </a:rPr>
              <a:t>At</a:t>
            </a:r>
            <a:r>
              <a:rPr lang="en-US" sz="3400" b="0" i="0" u="none" strike="noStrike" cap="none" dirty="0">
                <a:solidFill>
                  <a:srgbClr val="0070C0"/>
                </a:solidFill>
                <a:latin typeface="Calibri"/>
                <a:ea typeface="Calibri"/>
                <a:cs typeface="Calibri"/>
                <a:sym typeface="Calibri"/>
              </a:rPr>
              <a:t> </a:t>
            </a:r>
            <a:r>
              <a:rPr lang="en-US" sz="3400" b="1" i="0" u="none" strike="noStrike" cap="none" dirty="0">
                <a:solidFill>
                  <a:srgbClr val="0070C0"/>
                </a:solidFill>
                <a:latin typeface="Calibri"/>
                <a:ea typeface="Calibri"/>
                <a:cs typeface="Calibri"/>
                <a:sym typeface="Calibri"/>
              </a:rPr>
              <a:t>nsf.gov/</a:t>
            </a:r>
            <a:r>
              <a:rPr lang="en-US" sz="3400" b="1" i="0" u="none" strike="noStrike" cap="none" dirty="0" err="1">
                <a:solidFill>
                  <a:srgbClr val="0070C0"/>
                </a:solidFill>
                <a:latin typeface="Calibri"/>
                <a:ea typeface="Calibri"/>
                <a:cs typeface="Calibri"/>
                <a:sym typeface="Calibri"/>
              </a:rPr>
              <a:t>grfp</a:t>
            </a:r>
            <a:endParaRPr sz="3400" b="1" i="0" u="none" strike="noStrike" cap="none" dirty="0">
              <a:solidFill>
                <a:schemeClr val="dk1"/>
              </a:solidFill>
              <a:latin typeface="Calibri"/>
              <a:ea typeface="Calibri"/>
              <a:cs typeface="Calibri"/>
              <a:sym typeface="Calibri"/>
            </a:endParaRPr>
          </a:p>
          <a:p>
            <a:pPr marL="812800" marR="0" lvl="1" indent="-342900" algn="l" rtl="0">
              <a:lnSpc>
                <a:spcPct val="100000"/>
              </a:lnSpc>
              <a:spcBef>
                <a:spcPts val="600"/>
              </a:spcBef>
              <a:spcAft>
                <a:spcPts val="0"/>
              </a:spcAft>
              <a:buClr>
                <a:schemeClr val="dk1"/>
              </a:buClr>
              <a:buSzPts val="2400"/>
              <a:buFont typeface="Arial"/>
              <a:buChar char="•"/>
            </a:pPr>
            <a:r>
              <a:rPr lang="en-US" sz="2400" b="1" i="0" u="none" strike="noStrike" cap="none" dirty="0">
                <a:solidFill>
                  <a:schemeClr val="dk1"/>
                </a:solidFill>
                <a:latin typeface="Calibri"/>
                <a:ea typeface="Calibri"/>
                <a:cs typeface="Calibri"/>
                <a:sym typeface="Calibri"/>
              </a:rPr>
              <a:t>Application</a:t>
            </a:r>
            <a:endParaRPr sz="1400" b="0" i="0" u="none" strike="noStrike" cap="none" dirty="0">
              <a:solidFill>
                <a:srgbClr val="000000"/>
              </a:solidFill>
              <a:latin typeface="Arial"/>
              <a:ea typeface="Arial"/>
              <a:cs typeface="Arial"/>
              <a:sym typeface="Arial"/>
            </a:endParaRPr>
          </a:p>
          <a:p>
            <a:pPr marL="1270000" marR="0" lvl="2" indent="-342900" algn="l" rtl="0">
              <a:lnSpc>
                <a:spcPct val="100000"/>
              </a:lnSpc>
              <a:spcBef>
                <a:spcPts val="600"/>
              </a:spcBef>
              <a:spcAft>
                <a:spcPts val="0"/>
              </a:spcAft>
              <a:buClr>
                <a:schemeClr val="dk1"/>
              </a:buClr>
              <a:buSzPts val="2400"/>
              <a:buFont typeface="Courier New"/>
              <a:buChar char="o"/>
            </a:pPr>
            <a:r>
              <a:rPr lang="en-US" sz="2400" b="0" i="0" u="none" strike="noStrike" cap="none" dirty="0">
                <a:solidFill>
                  <a:schemeClr val="dk1"/>
                </a:solidFill>
                <a:latin typeface="Calibri"/>
                <a:ea typeface="Calibri"/>
                <a:cs typeface="Calibri"/>
                <a:sym typeface="Calibri"/>
              </a:rPr>
              <a:t>Sign in and create a profile early</a:t>
            </a:r>
            <a:endParaRPr sz="1400" b="0" i="0" u="none" strike="noStrike" cap="none" dirty="0">
              <a:solidFill>
                <a:srgbClr val="000000"/>
              </a:solidFill>
              <a:latin typeface="Arial"/>
              <a:ea typeface="Arial"/>
              <a:cs typeface="Arial"/>
              <a:sym typeface="Arial"/>
            </a:endParaRPr>
          </a:p>
          <a:p>
            <a:pPr marL="1270000" marR="0" lvl="2" indent="-342900" algn="l" rtl="0">
              <a:lnSpc>
                <a:spcPct val="100000"/>
              </a:lnSpc>
              <a:spcBef>
                <a:spcPts val="600"/>
              </a:spcBef>
              <a:spcAft>
                <a:spcPts val="0"/>
              </a:spcAft>
              <a:buClr>
                <a:schemeClr val="dk1"/>
              </a:buClr>
              <a:buSzPts val="2400"/>
              <a:buFont typeface="Courier New"/>
              <a:buChar char="o"/>
            </a:pPr>
            <a:r>
              <a:rPr lang="en-US" sz="2400" b="0" i="0" u="none" strike="noStrike" cap="none" dirty="0">
                <a:solidFill>
                  <a:schemeClr val="dk1"/>
                </a:solidFill>
                <a:latin typeface="Calibri"/>
                <a:ea typeface="Calibri"/>
                <a:cs typeface="Calibri"/>
                <a:sym typeface="Calibri"/>
              </a:rPr>
              <a:t>Submit early to ensure formatting works</a:t>
            </a:r>
            <a:endParaRPr sz="1400" b="0" i="0" u="none" strike="noStrike" cap="none" dirty="0">
              <a:solidFill>
                <a:srgbClr val="000000"/>
              </a:solidFill>
              <a:latin typeface="Arial"/>
              <a:ea typeface="Arial"/>
              <a:cs typeface="Arial"/>
              <a:sym typeface="Arial"/>
            </a:endParaRPr>
          </a:p>
          <a:p>
            <a:pPr marL="812800" marR="0" lvl="1" indent="-342900" algn="l" rtl="0">
              <a:lnSpc>
                <a:spcPct val="100000"/>
              </a:lnSpc>
              <a:spcBef>
                <a:spcPts val="2400"/>
              </a:spcBef>
              <a:spcAft>
                <a:spcPts val="0"/>
              </a:spcAft>
              <a:buClr>
                <a:schemeClr val="dk1"/>
              </a:buClr>
              <a:buSzPts val="2400"/>
              <a:buFont typeface="Arial"/>
              <a:buChar char="•"/>
            </a:pPr>
            <a:r>
              <a:rPr lang="en-US" sz="2400" b="1" i="0" u="none" strike="noStrike" cap="none" dirty="0">
                <a:solidFill>
                  <a:schemeClr val="dk1"/>
                </a:solidFill>
                <a:latin typeface="Calibri"/>
                <a:ea typeface="Calibri"/>
                <a:cs typeface="Calibri"/>
                <a:sym typeface="Calibri"/>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4"/>
                  </a:ext>
                </a:extLst>
              </a:rPr>
              <a:t>GRFP Solicitation (NSF 21-602)</a:t>
            </a:r>
            <a:endParaRPr sz="1400" b="0" i="0" u="none" strike="noStrike" cap="none" dirty="0">
              <a:solidFill>
                <a:srgbClr val="000000"/>
              </a:solidFill>
              <a:latin typeface="Arial"/>
              <a:ea typeface="Arial"/>
              <a:cs typeface="Arial"/>
              <a:sym typeface="Arial"/>
            </a:endParaRPr>
          </a:p>
          <a:p>
            <a:pPr marL="1270000" marR="0" lvl="2" indent="-342900" algn="l" rtl="0">
              <a:lnSpc>
                <a:spcPct val="100000"/>
              </a:lnSpc>
              <a:spcBef>
                <a:spcPts val="600"/>
              </a:spcBef>
              <a:spcAft>
                <a:spcPts val="0"/>
              </a:spcAft>
              <a:buClr>
                <a:schemeClr val="dk1"/>
              </a:buClr>
              <a:buSzPts val="2400"/>
              <a:buFont typeface="Courier New"/>
              <a:buChar char="o"/>
            </a:pPr>
            <a:r>
              <a:rPr lang="en-US" sz="2400" b="0" i="0" u="none" strike="noStrike" cap="none" dirty="0">
                <a:solidFill>
                  <a:schemeClr val="dk1"/>
                </a:solidFill>
                <a:latin typeface="Calibri"/>
                <a:ea typeface="Calibri"/>
                <a:cs typeface="Calibri"/>
                <a:sym typeface="Calibri"/>
              </a:rPr>
              <a:t>Read carefully at least twice.  Contains detailed description of the application.</a:t>
            </a:r>
            <a:endParaRPr sz="1400" b="0" i="0" u="none" strike="noStrike" cap="none" dirty="0">
              <a:solidFill>
                <a:srgbClr val="000000"/>
              </a:solidFill>
              <a:latin typeface="Arial"/>
              <a:ea typeface="Arial"/>
              <a:cs typeface="Arial"/>
              <a:sym typeface="Arial"/>
            </a:endParaRPr>
          </a:p>
          <a:p>
            <a:pPr marL="1270000" marR="0" lvl="2" indent="-342900" algn="l" rtl="0">
              <a:lnSpc>
                <a:spcPct val="100000"/>
              </a:lnSpc>
              <a:spcBef>
                <a:spcPts val="600"/>
              </a:spcBef>
              <a:spcAft>
                <a:spcPts val="0"/>
              </a:spcAft>
              <a:buClr>
                <a:schemeClr val="dk1"/>
              </a:buClr>
              <a:buSzPts val="2400"/>
              <a:buFont typeface="Courier New"/>
              <a:buChar char="o"/>
            </a:pPr>
            <a:r>
              <a:rPr lang="en-US" sz="2400" b="0" i="0" u="none" strike="noStrike" cap="none" dirty="0">
                <a:solidFill>
                  <a:schemeClr val="dk1"/>
                </a:solidFill>
                <a:latin typeface="Calibri"/>
                <a:ea typeface="Calibri"/>
                <a:cs typeface="Calibri"/>
                <a:sym typeface="Calibri"/>
              </a:rPr>
              <a:t>Be sure to choose correct field of study </a:t>
            </a:r>
            <a:endParaRPr sz="1400" b="0" i="0" u="none" strike="noStrike" cap="none" dirty="0">
              <a:solidFill>
                <a:srgbClr val="000000"/>
              </a:solidFill>
              <a:latin typeface="Arial"/>
              <a:ea typeface="Arial"/>
              <a:cs typeface="Arial"/>
              <a:sym typeface="Arial"/>
            </a:endParaRPr>
          </a:p>
          <a:p>
            <a:pPr marL="927100" marR="0" lvl="2" indent="0" algn="l" rtl="0">
              <a:lnSpc>
                <a:spcPct val="100000"/>
              </a:lnSpc>
              <a:spcBef>
                <a:spcPts val="600"/>
              </a:spcBef>
              <a:spcAft>
                <a:spcPts val="0"/>
              </a:spcAft>
              <a:buClr>
                <a:srgbClr val="000000"/>
              </a:buClr>
              <a:buSzPts val="400"/>
              <a:buFont typeface="Arial"/>
              <a:buNone/>
            </a:pPr>
            <a:endParaRPr sz="4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0"/>
          <p:cNvSpPr txBox="1">
            <a:spLocks noGrp="1"/>
          </p:cNvSpPr>
          <p:nvPr>
            <p:ph type="title"/>
          </p:nvPr>
        </p:nvSpPr>
        <p:spPr>
          <a:xfrm>
            <a:off x="471677" y="174370"/>
            <a:ext cx="8200644" cy="677108"/>
          </a:xfrm>
          <a:prstGeom prst="rect">
            <a:avLst/>
          </a:prstGeom>
          <a:noFill/>
          <a:ln>
            <a:noFill/>
          </a:ln>
        </p:spPr>
        <p:txBody>
          <a:bodyPr spcFirstLastPara="1" wrap="square" lIns="0" tIns="0" rIns="0" bIns="0" anchor="t" anchorCtr="0">
            <a:spAutoFit/>
          </a:bodyPr>
          <a:lstStyle/>
          <a:p>
            <a:pPr marL="671195" lvl="0" indent="0" algn="ctr" rtl="0">
              <a:lnSpc>
                <a:spcPct val="100000"/>
              </a:lnSpc>
              <a:spcBef>
                <a:spcPts val="0"/>
              </a:spcBef>
              <a:spcAft>
                <a:spcPts val="0"/>
              </a:spcAft>
              <a:buSzPts val="1400"/>
              <a:buNone/>
            </a:pPr>
            <a:r>
              <a:rPr lang="en-US" sz="4400"/>
              <a:t>Evaluation Criteria (1 of 2)</a:t>
            </a:r>
            <a:endParaRPr sz="4400"/>
          </a:p>
        </p:txBody>
      </p:sp>
      <p:sp>
        <p:nvSpPr>
          <p:cNvPr id="125" name="Google Shape;125;p10"/>
          <p:cNvSpPr txBox="1"/>
          <p:nvPr/>
        </p:nvSpPr>
        <p:spPr>
          <a:xfrm>
            <a:off x="535939" y="1051192"/>
            <a:ext cx="8136300" cy="5878532"/>
          </a:xfrm>
          <a:prstGeom prst="rect">
            <a:avLst/>
          </a:prstGeom>
          <a:noFill/>
          <a:ln>
            <a:noFill/>
          </a:ln>
        </p:spPr>
        <p:txBody>
          <a:bodyPr spcFirstLastPara="1" wrap="square" lIns="0" tIns="0" rIns="0" bIns="0" anchor="t" anchorCtr="0">
            <a:spAutoFit/>
          </a:bodyPr>
          <a:lstStyle/>
          <a:p>
            <a:pPr marL="355600" marR="0" lvl="0" indent="-266700" algn="l" rtl="0">
              <a:lnSpc>
                <a:spcPct val="100000"/>
              </a:lnSpc>
              <a:spcBef>
                <a:spcPts val="0"/>
              </a:spcBef>
              <a:spcAft>
                <a:spcPts val="0"/>
              </a:spcAft>
              <a:buClr>
                <a:schemeClr val="dk1"/>
              </a:buClr>
              <a:buSzPts val="1200"/>
              <a:buFont typeface="Arial"/>
              <a:buNone/>
            </a:pPr>
            <a:endParaRPr sz="1200" b="1" i="0" u="none" strike="noStrike" cap="none" dirty="0">
              <a:solidFill>
                <a:schemeClr val="dk1"/>
              </a:solidFill>
              <a:latin typeface="Calibri"/>
              <a:ea typeface="Calibri"/>
              <a:cs typeface="Calibri"/>
              <a:sym typeface="Calibri"/>
            </a:endParaRPr>
          </a:p>
          <a:p>
            <a:pPr marL="355600" marR="0" lvl="0" indent="-342900" algn="l" rtl="0">
              <a:lnSpc>
                <a:spcPct val="100000"/>
              </a:lnSpc>
              <a:spcBef>
                <a:spcPts val="0"/>
              </a:spcBef>
              <a:spcAft>
                <a:spcPts val="0"/>
              </a:spcAft>
              <a:buClr>
                <a:schemeClr val="dk1"/>
              </a:buClr>
              <a:buSzPts val="3200"/>
              <a:buFont typeface="Arial"/>
              <a:buChar char="•"/>
            </a:pPr>
            <a:r>
              <a:rPr lang="en-US" sz="3200" b="1" i="0" u="none" strike="noStrike" cap="none" dirty="0">
                <a:solidFill>
                  <a:schemeClr val="dk1"/>
                </a:solidFill>
                <a:latin typeface="Calibri"/>
                <a:ea typeface="Calibri"/>
                <a:cs typeface="Calibri"/>
                <a:sym typeface="Calibri"/>
              </a:rPr>
              <a:t>Intellectual Merit</a:t>
            </a:r>
            <a:r>
              <a:rPr lang="en-US" sz="3200" b="0" i="0" u="none" strike="noStrike" cap="none" dirty="0">
                <a:solidFill>
                  <a:schemeClr val="dk1"/>
                </a:solidFill>
                <a:latin typeface="Calibri"/>
                <a:ea typeface="Calibri"/>
                <a:cs typeface="Calibri"/>
                <a:sym typeface="Calibri"/>
              </a:rPr>
              <a:t>: your potential to advance knowledge in or across fields</a:t>
            </a:r>
            <a:endParaRPr sz="1400" b="0" i="0" u="none" strike="noStrike" cap="none" dirty="0">
              <a:solidFill>
                <a:srgbClr val="000000"/>
              </a:solidFill>
              <a:latin typeface="Arial"/>
              <a:ea typeface="Arial"/>
              <a:cs typeface="Arial"/>
              <a:sym typeface="Arial"/>
            </a:endParaRPr>
          </a:p>
          <a:p>
            <a:pPr marL="812800" marR="0" lvl="1" indent="-342900" algn="l" rtl="0">
              <a:lnSpc>
                <a:spcPct val="100000"/>
              </a:lnSpc>
              <a:spcBef>
                <a:spcPts val="0"/>
              </a:spcBef>
              <a:spcAft>
                <a:spcPts val="0"/>
              </a:spcAft>
              <a:buClr>
                <a:schemeClr val="dk1"/>
              </a:buClr>
              <a:buSzPts val="2200"/>
              <a:buFont typeface="Arial"/>
              <a:buChar char="•"/>
            </a:pPr>
            <a:r>
              <a:rPr lang="en-US" sz="2200" b="0" i="0" u="none" strike="noStrike" cap="none" dirty="0">
                <a:solidFill>
                  <a:schemeClr val="dk1"/>
                </a:solidFill>
                <a:latin typeface="Calibri"/>
                <a:ea typeface="Calibri"/>
                <a:cs typeface="Calibri"/>
                <a:sym typeface="Calibri"/>
              </a:rPr>
              <a:t>Ability to plan, conduct, evaluate and communicate research</a:t>
            </a:r>
            <a:endParaRPr sz="1400" b="0" i="0" u="none" strike="noStrike" cap="none" dirty="0">
              <a:solidFill>
                <a:srgbClr val="000000"/>
              </a:solidFill>
              <a:latin typeface="Arial"/>
              <a:ea typeface="Arial"/>
              <a:cs typeface="Arial"/>
              <a:sym typeface="Arial"/>
            </a:endParaRPr>
          </a:p>
          <a:p>
            <a:pPr marL="812800" marR="0" lvl="1" indent="-342900" algn="l" rtl="0">
              <a:lnSpc>
                <a:spcPct val="100000"/>
              </a:lnSpc>
              <a:spcBef>
                <a:spcPts val="0"/>
              </a:spcBef>
              <a:spcAft>
                <a:spcPts val="0"/>
              </a:spcAft>
              <a:buClr>
                <a:schemeClr val="dk1"/>
              </a:buClr>
              <a:buSzPts val="2200"/>
              <a:buFont typeface="Arial"/>
              <a:buChar char="•"/>
            </a:pPr>
            <a:r>
              <a:rPr lang="en-US" sz="2200" b="0" i="0" u="none" strike="noStrike" cap="none" dirty="0">
                <a:solidFill>
                  <a:schemeClr val="dk1"/>
                </a:solidFill>
                <a:latin typeface="Calibri"/>
                <a:ea typeface="Calibri"/>
                <a:cs typeface="Calibri"/>
                <a:sym typeface="Calibri"/>
              </a:rPr>
              <a:t>Demonstrated potential to make contributions throughout career</a:t>
            </a:r>
            <a:endParaRPr sz="1400" b="0" i="0" u="none" strike="noStrike" cap="none" dirty="0">
              <a:solidFill>
                <a:srgbClr val="000000"/>
              </a:solidFill>
              <a:latin typeface="Arial"/>
              <a:ea typeface="Arial"/>
              <a:cs typeface="Arial"/>
              <a:sym typeface="Arial"/>
            </a:endParaRPr>
          </a:p>
          <a:p>
            <a:pPr marL="812800" marR="0" lvl="1" indent="-203200" algn="l" rtl="0">
              <a:lnSpc>
                <a:spcPct val="100000"/>
              </a:lnSpc>
              <a:spcBef>
                <a:spcPts val="0"/>
              </a:spcBef>
              <a:spcAft>
                <a:spcPts val="0"/>
              </a:spcAft>
              <a:buClr>
                <a:schemeClr val="dk1"/>
              </a:buClr>
              <a:buSzPts val="2200"/>
              <a:buFont typeface="Arial"/>
              <a:buNone/>
            </a:pPr>
            <a:endParaRPr sz="2200" b="0" i="0" u="none" strike="noStrike" cap="none" dirty="0">
              <a:solidFill>
                <a:schemeClr val="dk1"/>
              </a:solidFill>
              <a:latin typeface="Calibri"/>
              <a:ea typeface="Calibri"/>
              <a:cs typeface="Calibri"/>
              <a:sym typeface="Calibri"/>
            </a:endParaRPr>
          </a:p>
          <a:p>
            <a:pPr marL="469900" marR="0" lvl="0" indent="-457200" algn="l" rtl="0">
              <a:lnSpc>
                <a:spcPct val="100000"/>
              </a:lnSpc>
              <a:spcBef>
                <a:spcPts val="0"/>
              </a:spcBef>
              <a:spcAft>
                <a:spcPts val="0"/>
              </a:spcAft>
              <a:buClr>
                <a:schemeClr val="dk1"/>
              </a:buClr>
              <a:buSzPts val="3400"/>
              <a:buFont typeface="Arial"/>
              <a:buChar char="•"/>
            </a:pPr>
            <a:r>
              <a:rPr lang="en-US" sz="3200" b="0" i="0" u="none" strike="noStrike" cap="none" dirty="0">
                <a:solidFill>
                  <a:schemeClr val="dk1"/>
                </a:solidFill>
                <a:latin typeface="Calibri"/>
                <a:ea typeface="Calibri"/>
                <a:cs typeface="Calibri"/>
                <a:sym typeface="Calibri"/>
              </a:rPr>
              <a:t>Evidence of intellectual merit:</a:t>
            </a:r>
            <a:endParaRPr sz="1400" b="0" i="0" u="none" strike="noStrike" cap="none" dirty="0">
              <a:solidFill>
                <a:srgbClr val="000000"/>
              </a:solidFill>
              <a:latin typeface="Arial"/>
              <a:ea typeface="Arial"/>
              <a:cs typeface="Arial"/>
              <a:sym typeface="Arial"/>
            </a:endParaRPr>
          </a:p>
          <a:p>
            <a:pPr marL="1384300" marR="0" lvl="2" indent="-457200" algn="l" rtl="0">
              <a:lnSpc>
                <a:spcPct val="100000"/>
              </a:lnSpc>
              <a:spcBef>
                <a:spcPts val="0"/>
              </a:spcBef>
              <a:spcAft>
                <a:spcPts val="0"/>
              </a:spcAft>
              <a:buClr>
                <a:srgbClr val="000000"/>
              </a:buClr>
              <a:buSzPts val="2400"/>
              <a:buFont typeface="Courier New"/>
              <a:buChar char="o"/>
            </a:pPr>
            <a:r>
              <a:rPr lang="en-US" sz="2200" b="0" i="0" u="none" strike="noStrike" cap="none" dirty="0">
                <a:solidFill>
                  <a:schemeClr val="dk1"/>
                </a:solidFill>
                <a:latin typeface="Calibri"/>
                <a:ea typeface="Calibri"/>
                <a:cs typeface="Calibri"/>
                <a:sym typeface="Calibri"/>
              </a:rPr>
              <a:t>Academic performance</a:t>
            </a:r>
            <a:endParaRPr sz="1400" b="0" i="0" u="none" strike="noStrike" cap="none" dirty="0">
              <a:solidFill>
                <a:srgbClr val="000000"/>
              </a:solidFill>
              <a:latin typeface="Arial"/>
              <a:ea typeface="Arial"/>
              <a:cs typeface="Arial"/>
              <a:sym typeface="Arial"/>
            </a:endParaRPr>
          </a:p>
          <a:p>
            <a:pPr marL="1384300" marR="0" lvl="2" indent="-457200" algn="l" rtl="0">
              <a:lnSpc>
                <a:spcPct val="100000"/>
              </a:lnSpc>
              <a:spcBef>
                <a:spcPts val="0"/>
              </a:spcBef>
              <a:spcAft>
                <a:spcPts val="0"/>
              </a:spcAft>
              <a:buClr>
                <a:srgbClr val="000000"/>
              </a:buClr>
              <a:buSzPts val="2400"/>
              <a:buFont typeface="Courier New"/>
              <a:buChar char="o"/>
            </a:pPr>
            <a:r>
              <a:rPr lang="en-US" sz="2200" b="0" i="0" u="none" strike="noStrike" cap="none" dirty="0">
                <a:solidFill>
                  <a:schemeClr val="dk1"/>
                </a:solidFill>
                <a:latin typeface="Calibri"/>
                <a:ea typeface="Calibri"/>
                <a:cs typeface="Calibri"/>
                <a:sym typeface="Calibri"/>
              </a:rPr>
              <a:t>Research plan</a:t>
            </a:r>
            <a:endParaRPr sz="1400" b="0" i="0" u="none" strike="noStrike" cap="none" dirty="0">
              <a:solidFill>
                <a:srgbClr val="000000"/>
              </a:solidFill>
              <a:latin typeface="Arial"/>
              <a:ea typeface="Arial"/>
              <a:cs typeface="Arial"/>
              <a:sym typeface="Arial"/>
            </a:endParaRPr>
          </a:p>
          <a:p>
            <a:pPr marL="1384300" marR="0" lvl="2" indent="-457200" algn="l" rtl="0">
              <a:lnSpc>
                <a:spcPct val="100000"/>
              </a:lnSpc>
              <a:spcBef>
                <a:spcPts val="0"/>
              </a:spcBef>
              <a:spcAft>
                <a:spcPts val="0"/>
              </a:spcAft>
              <a:buClr>
                <a:srgbClr val="000000"/>
              </a:buClr>
              <a:buSzPts val="2400"/>
              <a:buFont typeface="Courier New"/>
              <a:buChar char="o"/>
            </a:pPr>
            <a:r>
              <a:rPr lang="en-US" sz="2200" b="0" i="0" u="none" strike="noStrike" cap="none" dirty="0">
                <a:solidFill>
                  <a:schemeClr val="dk1"/>
                </a:solidFill>
                <a:latin typeface="Calibri"/>
                <a:ea typeface="Calibri"/>
                <a:cs typeface="Calibri"/>
                <a:sym typeface="Calibri"/>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
                  </a:ext>
                </a:extLst>
              </a:rPr>
              <a:t>Opportunities taken to interpret and communicate research, take initiative, solve problems, persist</a:t>
            </a:r>
            <a:endParaRPr sz="2200" b="0" i="0" u="none" strike="noStrike" cap="none" dirty="0">
              <a:solidFill>
                <a:schemeClr val="dk1"/>
              </a:solidFill>
              <a:latin typeface="Calibri"/>
              <a:ea typeface="Calibri"/>
              <a:cs typeface="Calibri"/>
              <a:sym typeface="Calibri"/>
            </a:endParaRPr>
          </a:p>
          <a:p>
            <a:pPr marL="1384300" marR="0" lvl="2" indent="-457200" algn="l" rtl="0">
              <a:lnSpc>
                <a:spcPct val="100000"/>
              </a:lnSpc>
              <a:spcBef>
                <a:spcPts val="0"/>
              </a:spcBef>
              <a:spcAft>
                <a:spcPts val="0"/>
              </a:spcAft>
              <a:buClr>
                <a:srgbClr val="000000"/>
              </a:buClr>
              <a:buSzPts val="2400"/>
              <a:buFont typeface="Courier New"/>
              <a:buChar char="o"/>
            </a:pPr>
            <a:r>
              <a:rPr lang="en-US" sz="2200" b="0" i="0" u="none" strike="noStrike" cap="none" dirty="0">
                <a:solidFill>
                  <a:schemeClr val="dk1"/>
                </a:solidFill>
                <a:latin typeface="Calibri"/>
                <a:ea typeface="Calibri"/>
                <a:cs typeface="Calibri"/>
                <a:sym typeface="Calibri"/>
              </a:rPr>
              <a:t>Engagement in research and professional experiences</a:t>
            </a:r>
            <a:endParaRPr sz="1400" b="0" i="0" u="none" strike="noStrike" cap="none" dirty="0">
              <a:solidFill>
                <a:srgbClr val="000000"/>
              </a:solidFill>
              <a:latin typeface="Arial"/>
              <a:ea typeface="Arial"/>
              <a:cs typeface="Arial"/>
              <a:sym typeface="Arial"/>
            </a:endParaRPr>
          </a:p>
          <a:p>
            <a:pPr marL="1384300" marR="0" lvl="2" indent="-457200" algn="l" rtl="0">
              <a:lnSpc>
                <a:spcPct val="100000"/>
              </a:lnSpc>
              <a:spcBef>
                <a:spcPts val="0"/>
              </a:spcBef>
              <a:spcAft>
                <a:spcPts val="0"/>
              </a:spcAft>
              <a:buClr>
                <a:srgbClr val="000000"/>
              </a:buClr>
              <a:buSzPts val="2400"/>
              <a:buFont typeface="Courier New"/>
              <a:buChar char="o"/>
            </a:pPr>
            <a:r>
              <a:rPr lang="en-US" sz="2200" b="0" i="0" u="none" strike="noStrike" cap="none" dirty="0">
                <a:solidFill>
                  <a:schemeClr val="dk1"/>
                </a:solidFill>
                <a:latin typeface="Calibri"/>
                <a:ea typeface="Calibri"/>
                <a:cs typeface="Calibri"/>
                <a:sym typeface="Calibri"/>
              </a:rPr>
              <a:t>Reference letters</a:t>
            </a:r>
            <a:endParaRPr sz="2200" b="0" i="0" u="none" strike="noStrike" cap="none" dirty="0">
              <a:solidFill>
                <a:schemeClr val="dk1"/>
              </a:solidFill>
              <a:latin typeface="Calibri"/>
              <a:ea typeface="Calibri"/>
              <a:cs typeface="Calibri"/>
              <a:sym typeface="Calibri"/>
            </a:endParaRPr>
          </a:p>
          <a:p>
            <a:pPr marL="469900" marR="0" lvl="1" indent="0" algn="l" rtl="0">
              <a:lnSpc>
                <a:spcPct val="100000"/>
              </a:lnSpc>
              <a:spcBef>
                <a:spcPts val="0"/>
              </a:spcBef>
              <a:spcAft>
                <a:spcPts val="0"/>
              </a:spcAft>
              <a:buClr>
                <a:srgbClr val="000000"/>
              </a:buClr>
              <a:buSzPts val="3200"/>
              <a:buFont typeface="Arial"/>
              <a:buNone/>
            </a:pPr>
            <a:endParaRPr sz="3200" b="0" i="0" u="none" strike="noStrike" cap="none" dirty="0">
              <a:solidFill>
                <a:schemeClr val="dk1"/>
              </a:solidFill>
              <a:latin typeface="Calibri"/>
              <a:ea typeface="Calibri"/>
              <a:cs typeface="Calibri"/>
              <a:sym typeface="Calibri"/>
            </a:endParaRPr>
          </a:p>
          <a:p>
            <a:pPr marL="355600" marR="0" lvl="0" indent="-203200" algn="l" rtl="0">
              <a:lnSpc>
                <a:spcPct val="100000"/>
              </a:lnSpc>
              <a:spcBef>
                <a:spcPts val="0"/>
              </a:spcBef>
              <a:spcAft>
                <a:spcPts val="0"/>
              </a:spcAft>
              <a:buClr>
                <a:schemeClr val="dk1"/>
              </a:buClr>
              <a:buSzPts val="2200"/>
              <a:buFont typeface="Arial"/>
              <a:buNone/>
            </a:pPr>
            <a:endParaRPr sz="2200" b="0" i="0" u="none" strike="noStrike" cap="none" dirty="0">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5">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5">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5">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1"/>
          <p:cNvSpPr txBox="1">
            <a:spLocks noGrp="1"/>
          </p:cNvSpPr>
          <p:nvPr>
            <p:ph type="title"/>
          </p:nvPr>
        </p:nvSpPr>
        <p:spPr>
          <a:xfrm>
            <a:off x="471677" y="174370"/>
            <a:ext cx="8200644" cy="615553"/>
          </a:xfrm>
          <a:prstGeom prst="rect">
            <a:avLst/>
          </a:prstGeom>
          <a:noFill/>
          <a:ln>
            <a:noFill/>
          </a:ln>
        </p:spPr>
        <p:txBody>
          <a:bodyPr spcFirstLastPara="1" wrap="square" lIns="0" tIns="0" rIns="0" bIns="0" anchor="t" anchorCtr="0">
            <a:spAutoFit/>
          </a:bodyPr>
          <a:lstStyle/>
          <a:p>
            <a:pPr marL="0" lvl="0" indent="0" algn="ctr" rtl="0">
              <a:lnSpc>
                <a:spcPct val="100000"/>
              </a:lnSpc>
              <a:spcBef>
                <a:spcPts val="0"/>
              </a:spcBef>
              <a:spcAft>
                <a:spcPts val="0"/>
              </a:spcAft>
              <a:buSzPts val="1400"/>
              <a:buNone/>
            </a:pPr>
            <a:r>
              <a:rPr lang="en-US"/>
              <a:t>Evaluation Criteria (2 of 2)</a:t>
            </a:r>
            <a:endParaRPr/>
          </a:p>
        </p:txBody>
      </p:sp>
      <p:sp>
        <p:nvSpPr>
          <p:cNvPr id="131" name="Google Shape;131;p11"/>
          <p:cNvSpPr txBox="1">
            <a:spLocks noGrp="1"/>
          </p:cNvSpPr>
          <p:nvPr>
            <p:ph type="body" idx="1"/>
          </p:nvPr>
        </p:nvSpPr>
        <p:spPr>
          <a:xfrm>
            <a:off x="535940" y="1259456"/>
            <a:ext cx="8072119" cy="5447645"/>
          </a:xfrm>
          <a:prstGeom prst="rect">
            <a:avLst/>
          </a:prstGeom>
          <a:noFill/>
          <a:ln>
            <a:noFill/>
          </a:ln>
        </p:spPr>
        <p:txBody>
          <a:bodyPr spcFirstLastPara="1" wrap="square" lIns="0" tIns="0" rIns="0" bIns="0" anchor="t" anchorCtr="0">
            <a:spAutoFit/>
          </a:bodyPr>
          <a:lstStyle/>
          <a:p>
            <a:pPr marL="355600" lvl="0" indent="-342900" algn="l" rtl="0">
              <a:lnSpc>
                <a:spcPct val="100000"/>
              </a:lnSpc>
              <a:spcBef>
                <a:spcPts val="0"/>
              </a:spcBef>
              <a:spcAft>
                <a:spcPts val="0"/>
              </a:spcAft>
              <a:buClr>
                <a:schemeClr val="dk1"/>
              </a:buClr>
              <a:buSzPts val="3200"/>
              <a:buFont typeface="Arial"/>
              <a:buChar char="•"/>
            </a:pPr>
            <a:r>
              <a:rPr lang="en-US" sz="3200" b="1" dirty="0"/>
              <a:t>Broader Impacts</a:t>
            </a:r>
            <a:r>
              <a:rPr lang="en-US" sz="3200" dirty="0"/>
              <a:t>: your impact on society as an individual and through your research</a:t>
            </a:r>
            <a:endParaRPr sz="1400" dirty="0">
              <a:solidFill>
                <a:srgbClr val="000000"/>
              </a:solidFill>
              <a:latin typeface="Arial"/>
              <a:ea typeface="Arial"/>
              <a:cs typeface="Arial"/>
              <a:sym typeface="Arial"/>
            </a:endParaRPr>
          </a:p>
          <a:p>
            <a:pPr marL="812800" lvl="1" indent="-342900" algn="l" rtl="0">
              <a:lnSpc>
                <a:spcPct val="100000"/>
              </a:lnSpc>
              <a:spcBef>
                <a:spcPts val="0"/>
              </a:spcBef>
              <a:spcAft>
                <a:spcPts val="0"/>
              </a:spcAft>
              <a:buClr>
                <a:schemeClr val="dk1"/>
              </a:buClr>
              <a:buSzPts val="2200"/>
              <a:buFont typeface="Arial"/>
              <a:buChar char="•"/>
            </a:pPr>
            <a:r>
              <a:rPr lang="en-US" sz="2200" dirty="0">
                <a:solidFill>
                  <a:schemeClr val="dk1"/>
                </a:solidFill>
              </a:rPr>
              <a:t>Potential to impact diverse audiences and contribute to a diverse workforce</a:t>
            </a:r>
            <a:endParaRPr sz="1400" dirty="0">
              <a:latin typeface="Arial"/>
              <a:ea typeface="Arial"/>
              <a:cs typeface="Arial"/>
              <a:sym typeface="Arial"/>
            </a:endParaRPr>
          </a:p>
          <a:p>
            <a:pPr marL="812800" lvl="1" indent="-342900" algn="l" rtl="0">
              <a:lnSpc>
                <a:spcPct val="100000"/>
              </a:lnSpc>
              <a:spcBef>
                <a:spcPts val="0"/>
              </a:spcBef>
              <a:spcAft>
                <a:spcPts val="0"/>
              </a:spcAft>
              <a:buClr>
                <a:schemeClr val="dk1"/>
              </a:buClr>
              <a:buSzPts val="2200"/>
              <a:buFont typeface="Arial"/>
              <a:buChar char="•"/>
            </a:pPr>
            <a:r>
              <a:rPr lang="en-US" sz="2200" dirty="0">
                <a:solidFill>
                  <a:schemeClr val="dk1"/>
                </a:solidFill>
              </a:rPr>
              <a:t>Plans to increase scientific literacy or public engagement with science through outreach, education, etc.</a:t>
            </a:r>
            <a:endParaRPr sz="2200" dirty="0">
              <a:solidFill>
                <a:schemeClr val="dk1"/>
              </a:solidFill>
            </a:endParaRPr>
          </a:p>
          <a:p>
            <a:pPr marL="812800" lvl="1" indent="-342900" algn="l" rtl="0">
              <a:lnSpc>
                <a:spcPct val="100000"/>
              </a:lnSpc>
              <a:spcBef>
                <a:spcPts val="0"/>
              </a:spcBef>
              <a:spcAft>
                <a:spcPts val="0"/>
              </a:spcAft>
              <a:buClr>
                <a:schemeClr val="dk1"/>
              </a:buClr>
              <a:buSzPts val="2200"/>
              <a:buFont typeface="Arial"/>
              <a:buChar char="•"/>
            </a:pPr>
            <a:r>
              <a:rPr lang="en-US" sz="2200" dirty="0">
                <a:solidFill>
                  <a:schemeClr val="dk1"/>
                </a:solidFill>
              </a:rPr>
              <a:t>Leadership potential</a:t>
            </a:r>
            <a:endParaRPr sz="3200" dirty="0">
              <a:solidFill>
                <a:schemeClr val="dk1"/>
              </a:solidFill>
            </a:endParaRPr>
          </a:p>
          <a:p>
            <a:pPr marL="469900" lvl="0" indent="-457200" algn="l" rtl="0">
              <a:lnSpc>
                <a:spcPct val="100000"/>
              </a:lnSpc>
              <a:spcBef>
                <a:spcPts val="1200"/>
              </a:spcBef>
              <a:spcAft>
                <a:spcPts val="0"/>
              </a:spcAft>
              <a:buClr>
                <a:schemeClr val="dk1"/>
              </a:buClr>
              <a:buSzPts val="3400"/>
              <a:buFont typeface="Arial"/>
              <a:buChar char="•"/>
            </a:pPr>
            <a:r>
              <a:rPr lang="en-US" sz="3200" dirty="0"/>
              <a:t>Evidence of broader impacts:</a:t>
            </a:r>
            <a:endParaRPr sz="3200" dirty="0"/>
          </a:p>
          <a:p>
            <a:pPr marL="1270000" lvl="2" indent="-342900" algn="l" rtl="0">
              <a:lnSpc>
                <a:spcPct val="100000"/>
              </a:lnSpc>
              <a:spcBef>
                <a:spcPts val="0"/>
              </a:spcBef>
              <a:spcAft>
                <a:spcPts val="0"/>
              </a:spcAft>
              <a:buSzPts val="2400"/>
              <a:buFont typeface="Arial"/>
              <a:buChar char="•"/>
            </a:pPr>
            <a:r>
              <a:rPr lang="en-US" sz="2200" dirty="0">
                <a:solidFill>
                  <a:schemeClr val="dk1"/>
                </a:solidFill>
              </a:rPr>
              <a:t>Experience and future plans for increasing engagement</a:t>
            </a:r>
            <a:endParaRPr dirty="0"/>
          </a:p>
          <a:p>
            <a:pPr marL="1270000" lvl="2" indent="-342900" algn="l" rtl="0">
              <a:lnSpc>
                <a:spcPct val="100000"/>
              </a:lnSpc>
              <a:spcBef>
                <a:spcPts val="0"/>
              </a:spcBef>
              <a:spcAft>
                <a:spcPts val="0"/>
              </a:spcAft>
              <a:buSzPts val="2400"/>
              <a:buFont typeface="Arial"/>
              <a:buChar char="•"/>
            </a:pPr>
            <a:r>
              <a:rPr lang="en-US" sz="2200" dirty="0">
                <a:solidFill>
                  <a:schemeClr val="dk1"/>
                </a:solidFill>
              </a:rPr>
              <a:t>Individual experiences doing outreach, increasing collaborations, etc.</a:t>
            </a:r>
            <a:endParaRPr sz="2200" dirty="0">
              <a:solidFill>
                <a:schemeClr val="dk1"/>
              </a:solidFill>
            </a:endParaRPr>
          </a:p>
          <a:p>
            <a:pPr marL="1270000" lvl="2" indent="-342900" algn="l" rtl="0">
              <a:lnSpc>
                <a:spcPct val="100000"/>
              </a:lnSpc>
              <a:spcBef>
                <a:spcPts val="0"/>
              </a:spcBef>
              <a:spcAft>
                <a:spcPts val="0"/>
              </a:spcAft>
              <a:buSzPts val="2400"/>
              <a:buFont typeface="Arial"/>
              <a:buChar char="•"/>
            </a:pPr>
            <a:r>
              <a:rPr lang="en-US" sz="2200" dirty="0">
                <a:solidFill>
                  <a:schemeClr val="dk1"/>
                </a:solidFill>
              </a:rPr>
              <a:t>Potential benefit(s) to society </a:t>
            </a:r>
            <a:endParaRPr sz="2200" dirty="0">
              <a:solidFill>
                <a:schemeClr val="dk1"/>
              </a:solidFill>
            </a:endParaRPr>
          </a:p>
          <a:p>
            <a:pPr marL="1270000" lvl="2" indent="-342900" algn="l" rtl="0">
              <a:lnSpc>
                <a:spcPct val="100000"/>
              </a:lnSpc>
              <a:spcBef>
                <a:spcPts val="0"/>
              </a:spcBef>
              <a:spcAft>
                <a:spcPts val="0"/>
              </a:spcAft>
              <a:buSzPts val="2400"/>
              <a:buFont typeface="Arial"/>
              <a:buChar char="•"/>
            </a:pPr>
            <a:r>
              <a:rPr lang="en-US" sz="2200" dirty="0">
                <a:solidFill>
                  <a:schemeClr val="dk1"/>
                </a:solidFill>
              </a:rPr>
              <a:t>Reference letters</a:t>
            </a:r>
            <a:endParaRPr sz="2200" dirty="0">
              <a:solidFill>
                <a:schemeClr val="dk1"/>
              </a:solidFill>
            </a:endParaRPr>
          </a:p>
          <a:p>
            <a:pPr marL="0" lvl="0" indent="0" algn="l" rtl="0">
              <a:lnSpc>
                <a:spcPct val="100000"/>
              </a:lnSpc>
              <a:spcBef>
                <a:spcPts val="0"/>
              </a:spcBef>
              <a:spcAft>
                <a:spcPts val="0"/>
              </a:spcAft>
              <a:buSzPts val="1400"/>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1">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1">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4"/>
          <p:cNvSpPr txBox="1">
            <a:spLocks noGrp="1"/>
          </p:cNvSpPr>
          <p:nvPr>
            <p:ph type="title"/>
          </p:nvPr>
        </p:nvSpPr>
        <p:spPr>
          <a:xfrm>
            <a:off x="471677" y="174370"/>
            <a:ext cx="8200644" cy="615553"/>
          </a:xfrm>
          <a:prstGeom prst="rect">
            <a:avLst/>
          </a:prstGeom>
          <a:noFill/>
          <a:ln>
            <a:noFill/>
          </a:ln>
        </p:spPr>
        <p:txBody>
          <a:bodyPr spcFirstLastPara="1" wrap="square" lIns="0" tIns="0" rIns="0" bIns="0" anchor="t" anchorCtr="0">
            <a:spAutoFit/>
          </a:bodyPr>
          <a:lstStyle/>
          <a:p>
            <a:pPr marL="0" lvl="0" indent="0" algn="ctr" rtl="0">
              <a:lnSpc>
                <a:spcPct val="100000"/>
              </a:lnSpc>
              <a:spcBef>
                <a:spcPts val="0"/>
              </a:spcBef>
              <a:spcAft>
                <a:spcPts val="0"/>
              </a:spcAft>
              <a:buSzPts val="1400"/>
              <a:buNone/>
            </a:pPr>
            <a:r>
              <a:rPr lang="en-US" dirty="0"/>
              <a:t>2022 High Priority Research Areas</a:t>
            </a:r>
            <a:endParaRPr dirty="0"/>
          </a:p>
        </p:txBody>
      </p:sp>
      <p:sp>
        <p:nvSpPr>
          <p:cNvPr id="137" name="Google Shape;137;p24"/>
          <p:cNvSpPr txBox="1">
            <a:spLocks noGrp="1"/>
          </p:cNvSpPr>
          <p:nvPr>
            <p:ph type="body" idx="1"/>
          </p:nvPr>
        </p:nvSpPr>
        <p:spPr>
          <a:xfrm>
            <a:off x="535950" y="1571350"/>
            <a:ext cx="8072100" cy="4739759"/>
          </a:xfrm>
          <a:prstGeom prst="rect">
            <a:avLst/>
          </a:prstGeom>
          <a:noFill/>
          <a:ln>
            <a:noFill/>
          </a:ln>
        </p:spPr>
        <p:txBody>
          <a:bodyPr spcFirstLastPara="1" wrap="square" lIns="0" tIns="0" rIns="0" bIns="0" anchor="t" anchorCtr="0">
            <a:spAutoFit/>
          </a:bodyPr>
          <a:lstStyle/>
          <a:p>
            <a:pPr marL="228600" lvl="0" indent="0" algn="l" rtl="0">
              <a:lnSpc>
                <a:spcPct val="100000"/>
              </a:lnSpc>
              <a:spcBef>
                <a:spcPts val="0"/>
              </a:spcBef>
              <a:spcAft>
                <a:spcPts val="0"/>
              </a:spcAft>
              <a:buSzPts val="2800"/>
            </a:pPr>
            <a:r>
              <a:rPr lang="en-US" dirty="0"/>
              <a:t>2021 additional subfields remain:</a:t>
            </a:r>
          </a:p>
          <a:p>
            <a:pPr marL="742950" lvl="0" indent="-514350" algn="l" rtl="0">
              <a:lnSpc>
                <a:spcPct val="100000"/>
              </a:lnSpc>
              <a:spcBef>
                <a:spcPts val="0"/>
              </a:spcBef>
              <a:spcAft>
                <a:spcPts val="0"/>
              </a:spcAft>
              <a:buSzPts val="2800"/>
              <a:buFont typeface="+mj-lt"/>
              <a:buAutoNum type="arabicPeriod"/>
            </a:pPr>
            <a:r>
              <a:rPr lang="en-US" dirty="0"/>
              <a:t>Artificial Intelligence</a:t>
            </a:r>
            <a:endParaRPr dirty="0"/>
          </a:p>
          <a:p>
            <a:pPr marL="742950" lvl="0" indent="-514350" algn="l" rtl="0">
              <a:lnSpc>
                <a:spcPct val="100000"/>
              </a:lnSpc>
              <a:spcBef>
                <a:spcPts val="0"/>
              </a:spcBef>
              <a:spcAft>
                <a:spcPts val="0"/>
              </a:spcAft>
              <a:buSzPts val="2800"/>
              <a:buFont typeface="+mj-lt"/>
              <a:buAutoNum type="arabicPeriod"/>
            </a:pPr>
            <a:r>
              <a:rPr lang="en-US" dirty="0"/>
              <a:t>Quantum Information Science</a:t>
            </a:r>
            <a:endParaRPr dirty="0"/>
          </a:p>
          <a:p>
            <a:pPr marL="742950" lvl="0" indent="-514350" algn="l" rtl="0">
              <a:lnSpc>
                <a:spcPct val="100000"/>
              </a:lnSpc>
              <a:spcBef>
                <a:spcPts val="0"/>
              </a:spcBef>
              <a:spcAft>
                <a:spcPts val="0"/>
              </a:spcAft>
              <a:buSzPts val="2800"/>
              <a:buFont typeface="+mj-lt"/>
              <a:buAutoNum type="arabicPeriod"/>
            </a:pPr>
            <a:r>
              <a:rPr lang="en-US" dirty="0"/>
              <a:t>Computationally Intensive Research</a:t>
            </a:r>
            <a:endParaRPr dirty="0"/>
          </a:p>
          <a:p>
            <a:pPr marL="685800" lvl="0" indent="-368300" algn="l" rtl="0">
              <a:lnSpc>
                <a:spcPct val="100000"/>
              </a:lnSpc>
              <a:spcBef>
                <a:spcPts val="0"/>
              </a:spcBef>
              <a:spcAft>
                <a:spcPts val="0"/>
              </a:spcAft>
              <a:buSzPts val="1400"/>
              <a:buFont typeface="Arial"/>
              <a:buNone/>
            </a:pPr>
            <a:endParaRPr dirty="0"/>
          </a:p>
          <a:p>
            <a:pPr marL="228600" lvl="0" indent="0"/>
            <a:r>
              <a:rPr lang="en-US" i="1" dirty="0"/>
              <a:t>2022 Update: “</a:t>
            </a:r>
            <a:r>
              <a:rPr lang="en-US" dirty="0"/>
              <a:t>NSF will continue to fund outstanding Graduate Research Fellowships in all areas of science and engineering supported by NSF and continue to emphasize high priority research areas in alignment with NSF goals and priorities…Applications are encouraged in all disciplines supported by NSF.”</a:t>
            </a:r>
            <a:endParaRPr i="1" dirty="0"/>
          </a:p>
        </p:txBody>
      </p:sp>
      <p:pic>
        <p:nvPicPr>
          <p:cNvPr id="138" name="Google Shape;138;p24"/>
          <p:cNvPicPr preferRelativeResize="0"/>
          <p:nvPr/>
        </p:nvPicPr>
        <p:blipFill rotWithShape="1">
          <a:blip r:embed="rId3">
            <a:alphaModFix/>
          </a:blip>
          <a:srcRect l="16976"/>
          <a:stretch/>
        </p:blipFill>
        <p:spPr>
          <a:xfrm>
            <a:off x="6261100" y="970801"/>
            <a:ext cx="2659670" cy="17724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2"/>
          <p:cNvSpPr txBox="1"/>
          <p:nvPr/>
        </p:nvSpPr>
        <p:spPr>
          <a:xfrm>
            <a:off x="427333" y="240252"/>
            <a:ext cx="8442982" cy="984885"/>
          </a:xfrm>
          <a:prstGeom prst="rect">
            <a:avLst/>
          </a:prstGeom>
          <a:noFill/>
          <a:ln>
            <a:noFill/>
          </a:ln>
        </p:spPr>
        <p:txBody>
          <a:bodyPr spcFirstLastPara="1" wrap="square" lIns="0" tIns="0" rIns="0" bIns="0" anchor="t" anchorCtr="0">
            <a:spAutoFit/>
          </a:bodyPr>
          <a:lstStyle/>
          <a:p>
            <a:pPr marL="12700" marR="0" lvl="0" indent="0" algn="ctr" rtl="0">
              <a:lnSpc>
                <a:spcPct val="100000"/>
              </a:lnSpc>
              <a:spcBef>
                <a:spcPts val="0"/>
              </a:spcBef>
              <a:spcAft>
                <a:spcPts val="0"/>
              </a:spcAft>
              <a:buClr>
                <a:srgbClr val="000000"/>
              </a:buClr>
              <a:buSzPts val="3200"/>
              <a:buFont typeface="Arial"/>
              <a:buNone/>
            </a:pPr>
            <a:r>
              <a:rPr lang="en-US" sz="3200" b="0" i="0" u="sng" strike="noStrike" cap="none">
                <a:solidFill>
                  <a:srgbClr val="0070C0"/>
                </a:solidFill>
                <a:latin typeface="Calibri"/>
                <a:ea typeface="Calibri"/>
                <a:cs typeface="Calibri"/>
                <a:sym typeface="Calibri"/>
              </a:rPr>
              <a:t>Personal, relevant background and future goals statement</a:t>
            </a:r>
            <a:endParaRPr sz="3200" b="0" i="0" u="none" strike="noStrike" cap="none">
              <a:solidFill>
                <a:schemeClr val="dk1"/>
              </a:solidFill>
              <a:latin typeface="Calibri"/>
              <a:ea typeface="Calibri"/>
              <a:cs typeface="Calibri"/>
              <a:sym typeface="Calibri"/>
            </a:endParaRPr>
          </a:p>
        </p:txBody>
      </p:sp>
      <p:sp>
        <p:nvSpPr>
          <p:cNvPr id="144" name="Google Shape;144;p12"/>
          <p:cNvSpPr txBox="1"/>
          <p:nvPr/>
        </p:nvSpPr>
        <p:spPr>
          <a:xfrm>
            <a:off x="383540" y="1469220"/>
            <a:ext cx="8486775" cy="4955203"/>
          </a:xfrm>
          <a:prstGeom prst="rect">
            <a:avLst/>
          </a:prstGeom>
          <a:noFill/>
          <a:ln>
            <a:noFill/>
          </a:ln>
        </p:spPr>
        <p:txBody>
          <a:bodyPr spcFirstLastPara="1" wrap="square" lIns="0" tIns="0" rIns="0" bIns="0" anchor="t" anchorCtr="0">
            <a:spAutoFit/>
          </a:bodyPr>
          <a:lstStyle/>
          <a:p>
            <a:pPr marL="12065" marR="0" lvl="0" indent="0" algn="l" rtl="0">
              <a:lnSpc>
                <a:spcPct val="100000"/>
              </a:lnSpc>
              <a:spcBef>
                <a:spcPts val="0"/>
              </a:spcBef>
              <a:spcAft>
                <a:spcPts val="0"/>
              </a:spcAft>
              <a:buClr>
                <a:srgbClr val="000000"/>
              </a:buClr>
              <a:buSzPts val="2200"/>
              <a:buFont typeface="Arial"/>
              <a:buNone/>
            </a:pPr>
            <a:r>
              <a:rPr lang="en-US" sz="2200" b="1" i="0" u="none" strike="noStrike" cap="none" dirty="0">
                <a:solidFill>
                  <a:schemeClr val="dk1"/>
                </a:solidFill>
                <a:latin typeface="Calibri"/>
                <a:ea typeface="Calibri"/>
                <a:cs typeface="Calibri"/>
                <a:sym typeface="Calibri"/>
              </a:rPr>
              <a:t>Statement Prompt:</a:t>
            </a:r>
            <a:endParaRPr sz="1400" b="0" i="0" u="none" strike="noStrike" cap="none" dirty="0">
              <a:solidFill>
                <a:srgbClr val="000000"/>
              </a:solidFill>
              <a:latin typeface="Arial"/>
              <a:ea typeface="Arial"/>
              <a:cs typeface="Arial"/>
              <a:sym typeface="Arial"/>
            </a:endParaRPr>
          </a:p>
          <a:p>
            <a:pPr marL="914400" marR="0" lvl="2" indent="0" algn="l" rtl="0">
              <a:lnSpc>
                <a:spcPct val="100000"/>
              </a:lnSpc>
              <a:spcBef>
                <a:spcPts val="0"/>
              </a:spcBef>
              <a:spcAft>
                <a:spcPts val="0"/>
              </a:spcAft>
              <a:buClr>
                <a:srgbClr val="000000"/>
              </a:buClr>
              <a:buSzPts val="2200"/>
              <a:buFont typeface="Arial"/>
              <a:buNone/>
            </a:pPr>
            <a:r>
              <a:rPr lang="en-US" sz="2200" b="0" i="1" u="none" strike="noStrike" cap="none" dirty="0">
                <a:solidFill>
                  <a:schemeClr val="dk1"/>
                </a:solidFill>
                <a:latin typeface="Calibri"/>
                <a:ea typeface="Calibri"/>
                <a:cs typeface="Calibri"/>
                <a:sym typeface="Calibri"/>
              </a:rPr>
              <a:t>Outline your personal, educational and professional experiences and plans.  Describe the experiences that contributed to your motivation and preparation for a research career.  Describe your goals.</a:t>
            </a:r>
            <a:endParaRPr sz="1400" b="0" i="0" u="none" strike="noStrike" cap="none" dirty="0">
              <a:solidFill>
                <a:srgbClr val="000000"/>
              </a:solidFill>
              <a:latin typeface="Arial"/>
              <a:ea typeface="Arial"/>
              <a:cs typeface="Arial"/>
              <a:sym typeface="Arial"/>
            </a:endParaRPr>
          </a:p>
          <a:p>
            <a:pPr marL="457200" marR="0" lvl="1" indent="0" algn="l" rtl="0">
              <a:lnSpc>
                <a:spcPct val="100000"/>
              </a:lnSpc>
              <a:spcBef>
                <a:spcPts val="0"/>
              </a:spcBef>
              <a:spcAft>
                <a:spcPts val="0"/>
              </a:spcAft>
              <a:buClr>
                <a:srgbClr val="000000"/>
              </a:buClr>
              <a:buSzPts val="2200"/>
              <a:buFont typeface="Arial"/>
              <a:buNone/>
            </a:pPr>
            <a:endParaRPr sz="1200" b="1" i="1"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200"/>
              <a:buFont typeface="Arial"/>
              <a:buNone/>
            </a:pPr>
            <a:r>
              <a:rPr lang="en-US" sz="2200" b="1" i="0" u="none" strike="noStrike" cap="none" dirty="0">
                <a:solidFill>
                  <a:schemeClr val="dk1"/>
                </a:solidFill>
                <a:latin typeface="Calibri"/>
                <a:ea typeface="Calibri"/>
                <a:cs typeface="Calibri"/>
                <a:sym typeface="Calibri"/>
              </a:rPr>
              <a:t>Address in separate sections:</a:t>
            </a:r>
            <a:endParaRPr sz="1400" b="0" i="0" u="none" strike="noStrike" cap="none" dirty="0">
              <a:solidFill>
                <a:srgbClr val="000000"/>
              </a:solidFill>
              <a:latin typeface="Arial"/>
              <a:ea typeface="Arial"/>
              <a:cs typeface="Arial"/>
              <a:sym typeface="Arial"/>
            </a:endParaRPr>
          </a:p>
          <a:p>
            <a:pPr marL="457200" marR="0" lvl="1" indent="0" algn="l" rtl="0">
              <a:lnSpc>
                <a:spcPct val="100000"/>
              </a:lnSpc>
              <a:spcBef>
                <a:spcPts val="0"/>
              </a:spcBef>
              <a:spcAft>
                <a:spcPts val="0"/>
              </a:spcAft>
              <a:buClr>
                <a:srgbClr val="000000"/>
              </a:buClr>
              <a:buSzPts val="2200"/>
              <a:buFont typeface="Arial"/>
              <a:buNone/>
            </a:pPr>
            <a:r>
              <a:rPr lang="en-US" sz="2200" b="1" i="0" u="none" strike="noStrike" cap="none" dirty="0">
                <a:solidFill>
                  <a:schemeClr val="dk1"/>
                </a:solidFill>
                <a:latin typeface="Calibri"/>
                <a:ea typeface="Calibri"/>
                <a:cs typeface="Calibri"/>
                <a:sym typeface="Calibri"/>
              </a:rPr>
              <a:t>Intellectual merit: </a:t>
            </a:r>
            <a:endParaRPr sz="1400" b="0" i="0" u="none" strike="noStrike" cap="none" dirty="0">
              <a:solidFill>
                <a:srgbClr val="000000"/>
              </a:solidFill>
              <a:latin typeface="Arial"/>
              <a:ea typeface="Arial"/>
              <a:cs typeface="Arial"/>
              <a:sym typeface="Arial"/>
            </a:endParaRPr>
          </a:p>
          <a:p>
            <a:pPr marL="914400" marR="0" lvl="2" indent="0" algn="l" rtl="0">
              <a:lnSpc>
                <a:spcPct val="100000"/>
              </a:lnSpc>
              <a:spcBef>
                <a:spcPts val="0"/>
              </a:spcBef>
              <a:spcAft>
                <a:spcPts val="0"/>
              </a:spcAft>
              <a:buClr>
                <a:srgbClr val="000000"/>
              </a:buClr>
              <a:buSzPts val="2200"/>
              <a:buFont typeface="Arial"/>
              <a:buNone/>
            </a:pPr>
            <a:r>
              <a:rPr lang="en-US" sz="2200" b="0" i="1" u="none" strike="noStrike" cap="none" dirty="0">
                <a:solidFill>
                  <a:schemeClr val="dk1"/>
                </a:solidFill>
                <a:latin typeface="Calibri"/>
                <a:ea typeface="Calibri"/>
                <a:cs typeface="Calibri"/>
                <a:sym typeface="Calibri"/>
              </a:rPr>
              <a:t>How have you advanced knowledge in your field/across fields?   How will you advance knowledge in your future career?</a:t>
            </a:r>
            <a:endParaRPr sz="1400" b="0" i="0" u="none" strike="noStrike" cap="none" dirty="0">
              <a:solidFill>
                <a:srgbClr val="000000"/>
              </a:solidFill>
              <a:latin typeface="Arial"/>
              <a:ea typeface="Arial"/>
              <a:cs typeface="Arial"/>
              <a:sym typeface="Arial"/>
            </a:endParaRPr>
          </a:p>
          <a:p>
            <a:pPr marL="914400" marR="0" lvl="2" indent="0" algn="l" rtl="0">
              <a:lnSpc>
                <a:spcPct val="100000"/>
              </a:lnSpc>
              <a:spcBef>
                <a:spcPts val="0"/>
              </a:spcBef>
              <a:spcAft>
                <a:spcPts val="0"/>
              </a:spcAft>
              <a:buClr>
                <a:srgbClr val="000000"/>
              </a:buClr>
              <a:buSzPts val="2200"/>
              <a:buFont typeface="Arial"/>
              <a:buNone/>
            </a:pPr>
            <a:endParaRPr sz="1200" b="0" i="0" u="none" strike="noStrike" cap="none" dirty="0">
              <a:solidFill>
                <a:schemeClr val="dk1"/>
              </a:solidFill>
              <a:latin typeface="Calibri"/>
              <a:ea typeface="Calibri"/>
              <a:cs typeface="Calibri"/>
              <a:sym typeface="Calibri"/>
            </a:endParaRPr>
          </a:p>
          <a:p>
            <a:pPr marL="457200" marR="0" lvl="1" indent="0" algn="l" rtl="0">
              <a:lnSpc>
                <a:spcPct val="100000"/>
              </a:lnSpc>
              <a:spcBef>
                <a:spcPts val="0"/>
              </a:spcBef>
              <a:spcAft>
                <a:spcPts val="0"/>
              </a:spcAft>
              <a:buClr>
                <a:srgbClr val="000000"/>
              </a:buClr>
              <a:buSzPts val="2200"/>
              <a:buFont typeface="Arial"/>
              <a:buNone/>
            </a:pPr>
            <a:r>
              <a:rPr lang="en-US" sz="2200" b="1" i="0" u="none" strike="noStrike" cap="none" dirty="0">
                <a:solidFill>
                  <a:schemeClr val="dk1"/>
                </a:solidFill>
                <a:latin typeface="Calibri"/>
                <a:ea typeface="Calibri"/>
                <a:cs typeface="Calibri"/>
                <a:sym typeface="Calibri"/>
              </a:rPr>
              <a:t>Broader impact: </a:t>
            </a:r>
            <a:endParaRPr sz="1400" b="0" i="0" u="none" strike="noStrike" cap="none" dirty="0">
              <a:solidFill>
                <a:srgbClr val="000000"/>
              </a:solidFill>
              <a:latin typeface="Arial"/>
              <a:ea typeface="Arial"/>
              <a:cs typeface="Arial"/>
              <a:sym typeface="Arial"/>
            </a:endParaRPr>
          </a:p>
          <a:p>
            <a:pPr marL="914400" marR="0" lvl="2" indent="0" algn="l" rtl="0">
              <a:lnSpc>
                <a:spcPct val="100000"/>
              </a:lnSpc>
              <a:spcBef>
                <a:spcPts val="0"/>
              </a:spcBef>
              <a:spcAft>
                <a:spcPts val="0"/>
              </a:spcAft>
              <a:buClr>
                <a:srgbClr val="000000"/>
              </a:buClr>
              <a:buSzPts val="2200"/>
              <a:buFont typeface="Arial"/>
              <a:buNone/>
            </a:pPr>
            <a:r>
              <a:rPr lang="en-US" sz="2200" b="0" i="1" u="none" strike="noStrike" cap="none" dirty="0">
                <a:solidFill>
                  <a:schemeClr val="dk1"/>
                </a:solidFill>
                <a:latin typeface="Calibri"/>
                <a:ea typeface="Calibri"/>
                <a:cs typeface="Calibri"/>
                <a:sym typeface="Calibri"/>
              </a:rPr>
              <a:t>How have you/will you benefit society via your career and connected activities? What resources do you bring to the field?</a:t>
            </a:r>
            <a:endParaRPr sz="1400" b="0" i="0" u="none" strike="noStrike" cap="none" dirty="0">
              <a:solidFill>
                <a:srgbClr val="000000"/>
              </a:solidFill>
              <a:latin typeface="Arial"/>
              <a:ea typeface="Arial"/>
              <a:cs typeface="Arial"/>
              <a:sym typeface="Arial"/>
            </a:endParaRPr>
          </a:p>
          <a:p>
            <a:pPr marL="457200" marR="0" lvl="1" indent="0" algn="l" rtl="0">
              <a:lnSpc>
                <a:spcPct val="100000"/>
              </a:lnSpc>
              <a:spcBef>
                <a:spcPts val="0"/>
              </a:spcBef>
              <a:spcAft>
                <a:spcPts val="0"/>
              </a:spcAft>
              <a:buClr>
                <a:srgbClr val="000000"/>
              </a:buClr>
              <a:buSzPts val="2200"/>
              <a:buFont typeface="Arial"/>
              <a:buNone/>
            </a:pPr>
            <a:endParaRPr sz="1200" b="0" i="1"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200"/>
              <a:buFont typeface="Arial"/>
              <a:buNone/>
            </a:pPr>
            <a:r>
              <a:rPr lang="en-US" sz="2200" b="1" i="0" u="none" strike="noStrike" cap="none" dirty="0">
                <a:solidFill>
                  <a:schemeClr val="dk1"/>
                </a:solidFill>
                <a:latin typeface="Calibri"/>
                <a:ea typeface="Calibri"/>
                <a:cs typeface="Calibri"/>
                <a:sym typeface="Calibri"/>
              </a:rPr>
              <a:t>3 page maximum</a:t>
            </a:r>
            <a:endParaRPr sz="2200" b="0" i="1" u="none" strike="noStrike" cap="none" dirty="0">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4">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4">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4">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3"/>
          <p:cNvSpPr txBox="1"/>
          <p:nvPr/>
        </p:nvSpPr>
        <p:spPr>
          <a:xfrm>
            <a:off x="1130300" y="240252"/>
            <a:ext cx="7542530" cy="677108"/>
          </a:xfrm>
          <a:prstGeom prst="rect">
            <a:avLst/>
          </a:prstGeom>
          <a:noFill/>
          <a:ln>
            <a:noFill/>
          </a:ln>
        </p:spPr>
        <p:txBody>
          <a:bodyPr spcFirstLastPara="1" wrap="square" lIns="0" tIns="0" rIns="0" bIns="0" anchor="t" anchorCtr="0">
            <a:spAutoFit/>
          </a:bodyPr>
          <a:lstStyle/>
          <a:p>
            <a:pPr marL="12700" marR="0" lvl="0" indent="0" algn="ctr" rtl="0">
              <a:lnSpc>
                <a:spcPct val="100000"/>
              </a:lnSpc>
              <a:spcBef>
                <a:spcPts val="0"/>
              </a:spcBef>
              <a:spcAft>
                <a:spcPts val="0"/>
              </a:spcAft>
              <a:buClr>
                <a:srgbClr val="000000"/>
              </a:buClr>
              <a:buSzPts val="4400"/>
              <a:buFont typeface="Arial"/>
              <a:buNone/>
            </a:pPr>
            <a:r>
              <a:rPr lang="en-US" sz="4400" b="0" i="0" u="sng" strike="noStrike" cap="none">
                <a:solidFill>
                  <a:srgbClr val="0070C0"/>
                </a:solidFill>
                <a:latin typeface="Calibri"/>
                <a:ea typeface="Calibri"/>
                <a:cs typeface="Calibri"/>
                <a:sym typeface="Calibri"/>
              </a:rPr>
              <a:t>Research Statement</a:t>
            </a:r>
            <a:endParaRPr sz="4400" b="0" i="0" u="none" strike="noStrike" cap="none">
              <a:solidFill>
                <a:schemeClr val="dk1"/>
              </a:solidFill>
              <a:latin typeface="Calibri"/>
              <a:ea typeface="Calibri"/>
              <a:cs typeface="Calibri"/>
              <a:sym typeface="Calibri"/>
            </a:endParaRPr>
          </a:p>
        </p:txBody>
      </p:sp>
      <p:sp>
        <p:nvSpPr>
          <p:cNvPr id="150" name="Google Shape;150;p13"/>
          <p:cNvSpPr/>
          <p:nvPr/>
        </p:nvSpPr>
        <p:spPr>
          <a:xfrm>
            <a:off x="583563" y="1447098"/>
            <a:ext cx="8035800" cy="4493538"/>
          </a:xfrm>
          <a:prstGeom prst="rect">
            <a:avLst/>
          </a:prstGeom>
          <a:noFill/>
          <a:ln>
            <a:noFill/>
          </a:ln>
        </p:spPr>
        <p:txBody>
          <a:bodyPr spcFirstLastPara="1" wrap="square" lIns="91425" tIns="45700" rIns="91425" bIns="45700" anchor="t" anchorCtr="0">
            <a:spAutoFit/>
          </a:bodyPr>
          <a:lstStyle/>
          <a:p>
            <a:pPr marL="12065" marR="0" lvl="0" indent="0" algn="l" rtl="0">
              <a:lnSpc>
                <a:spcPct val="100000"/>
              </a:lnSpc>
              <a:spcBef>
                <a:spcPts val="0"/>
              </a:spcBef>
              <a:spcAft>
                <a:spcPts val="0"/>
              </a:spcAft>
              <a:buClr>
                <a:srgbClr val="000000"/>
              </a:buClr>
              <a:buSzPts val="2200"/>
              <a:buFont typeface="Arial"/>
              <a:buNone/>
            </a:pPr>
            <a:r>
              <a:rPr lang="en-US" sz="2200" b="1" i="0" u="none" strike="noStrike" cap="none" dirty="0">
                <a:solidFill>
                  <a:schemeClr val="dk1"/>
                </a:solidFill>
                <a:latin typeface="Calibri"/>
                <a:ea typeface="Calibri"/>
                <a:cs typeface="Calibri"/>
                <a:sym typeface="Calibri"/>
              </a:rPr>
              <a:t>Statement Prompt:</a:t>
            </a:r>
            <a:endParaRPr sz="1400" b="0" i="0" u="none" strike="noStrike" cap="none" dirty="0">
              <a:solidFill>
                <a:srgbClr val="000000"/>
              </a:solidFill>
              <a:latin typeface="Arial"/>
              <a:ea typeface="Arial"/>
              <a:cs typeface="Arial"/>
              <a:sym typeface="Arial"/>
            </a:endParaRPr>
          </a:p>
          <a:p>
            <a:pPr marL="914400" marR="0" lvl="2" indent="0" algn="l" rtl="0">
              <a:lnSpc>
                <a:spcPct val="100000"/>
              </a:lnSpc>
              <a:spcBef>
                <a:spcPts val="0"/>
              </a:spcBef>
              <a:spcAft>
                <a:spcPts val="0"/>
              </a:spcAft>
              <a:buClr>
                <a:srgbClr val="000000"/>
              </a:buClr>
              <a:buSzPts val="2200"/>
              <a:buFont typeface="Arial"/>
              <a:buNone/>
            </a:pPr>
            <a:r>
              <a:rPr lang="en-US" sz="2200" b="0" i="1" u="none" strike="noStrike" cap="none" dirty="0">
                <a:solidFill>
                  <a:schemeClr val="dk1"/>
                </a:solidFill>
                <a:latin typeface="Calibri"/>
                <a:ea typeface="Calibri"/>
                <a:cs typeface="Calibri"/>
                <a:sym typeface="Calibri"/>
              </a:rPr>
              <a:t>Describe your research idea, the proposed approach, and the resources needed to accomplish the research goal.  </a:t>
            </a:r>
            <a:endParaRPr sz="1400" b="0" i="0" u="none" strike="noStrike" cap="none" dirty="0">
              <a:solidFill>
                <a:srgbClr val="000000"/>
              </a:solidFill>
              <a:latin typeface="Arial"/>
              <a:ea typeface="Arial"/>
              <a:cs typeface="Arial"/>
              <a:sym typeface="Arial"/>
            </a:endParaRPr>
          </a:p>
          <a:p>
            <a:pPr marL="914400" marR="0" lvl="2" indent="0" algn="l" rtl="0">
              <a:lnSpc>
                <a:spcPct val="100000"/>
              </a:lnSpc>
              <a:spcBef>
                <a:spcPts val="0"/>
              </a:spcBef>
              <a:spcAft>
                <a:spcPts val="0"/>
              </a:spcAft>
              <a:buClr>
                <a:srgbClr val="000000"/>
              </a:buClr>
              <a:buSzPts val="2200"/>
              <a:buFont typeface="Arial"/>
              <a:buNone/>
            </a:pPr>
            <a:endParaRPr sz="2200" b="1" i="1"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200"/>
              <a:buFont typeface="Arial"/>
              <a:buNone/>
            </a:pPr>
            <a:r>
              <a:rPr lang="en-US" sz="2200" b="1" i="0" u="none" strike="noStrike" cap="none" dirty="0">
                <a:solidFill>
                  <a:schemeClr val="dk1"/>
                </a:solidFill>
                <a:latin typeface="Calibri"/>
                <a:ea typeface="Calibri"/>
                <a:cs typeface="Calibri"/>
                <a:sym typeface="Calibri"/>
              </a:rPr>
              <a:t>Address in separate sections:</a:t>
            </a:r>
            <a:endParaRPr sz="1400" b="0" i="0" u="none" strike="noStrike" cap="none" dirty="0">
              <a:solidFill>
                <a:srgbClr val="000000"/>
              </a:solidFill>
              <a:latin typeface="Arial"/>
              <a:ea typeface="Arial"/>
              <a:cs typeface="Arial"/>
              <a:sym typeface="Arial"/>
            </a:endParaRPr>
          </a:p>
          <a:p>
            <a:pPr marL="457200" marR="0" lvl="1" indent="0" algn="l" rtl="0">
              <a:lnSpc>
                <a:spcPct val="100000"/>
              </a:lnSpc>
              <a:spcBef>
                <a:spcPts val="0"/>
              </a:spcBef>
              <a:spcAft>
                <a:spcPts val="0"/>
              </a:spcAft>
              <a:buClr>
                <a:srgbClr val="000000"/>
              </a:buClr>
              <a:buSzPts val="2200"/>
              <a:buFont typeface="Arial"/>
              <a:buNone/>
            </a:pPr>
            <a:r>
              <a:rPr lang="en-US" sz="2200" b="1" i="0" u="none" strike="noStrike" cap="none" dirty="0">
                <a:solidFill>
                  <a:schemeClr val="dk1"/>
                </a:solidFill>
                <a:latin typeface="Calibri"/>
                <a:ea typeface="Calibri"/>
                <a:cs typeface="Calibri"/>
                <a:sym typeface="Calibri"/>
              </a:rPr>
              <a:t>Intellectual merit: </a:t>
            </a:r>
            <a:endParaRPr sz="1400" b="0" i="0" u="none" strike="noStrike" cap="none" dirty="0">
              <a:solidFill>
                <a:srgbClr val="000000"/>
              </a:solidFill>
              <a:latin typeface="Arial"/>
              <a:ea typeface="Arial"/>
              <a:cs typeface="Arial"/>
              <a:sym typeface="Arial"/>
            </a:endParaRPr>
          </a:p>
          <a:p>
            <a:pPr marL="914400" marR="0" lvl="2" indent="0" algn="l" rtl="0">
              <a:lnSpc>
                <a:spcPct val="100000"/>
              </a:lnSpc>
              <a:spcBef>
                <a:spcPts val="0"/>
              </a:spcBef>
              <a:spcAft>
                <a:spcPts val="0"/>
              </a:spcAft>
              <a:buClr>
                <a:srgbClr val="000000"/>
              </a:buClr>
              <a:buSzPts val="2200"/>
              <a:buFont typeface="Arial"/>
              <a:buNone/>
            </a:pPr>
            <a:r>
              <a:rPr lang="en-US" sz="2200" b="0" i="1" u="none" strike="noStrike" cap="none" dirty="0">
                <a:solidFill>
                  <a:schemeClr val="dk1"/>
                </a:solidFill>
                <a:latin typeface="Calibri"/>
                <a:ea typeface="Calibri"/>
                <a:cs typeface="Calibri"/>
                <a:sym typeface="Calibri"/>
              </a:rPr>
              <a:t>How will your research advance knowledge? </a:t>
            </a:r>
            <a:endParaRPr sz="1400" b="0" i="0" u="none" strike="noStrike" cap="none" dirty="0">
              <a:solidFill>
                <a:srgbClr val="000000"/>
              </a:solidFill>
              <a:latin typeface="Arial"/>
              <a:ea typeface="Arial"/>
              <a:cs typeface="Arial"/>
              <a:sym typeface="Arial"/>
            </a:endParaRPr>
          </a:p>
          <a:p>
            <a:pPr marL="914400" marR="0" lvl="2" indent="0" algn="l" rtl="0">
              <a:lnSpc>
                <a:spcPct val="100000"/>
              </a:lnSpc>
              <a:spcBef>
                <a:spcPts val="0"/>
              </a:spcBef>
              <a:spcAft>
                <a:spcPts val="0"/>
              </a:spcAft>
              <a:buClr>
                <a:srgbClr val="000000"/>
              </a:buClr>
              <a:buSzPts val="2200"/>
              <a:buFont typeface="Arial"/>
              <a:buNone/>
            </a:pPr>
            <a:endParaRPr sz="2200" b="0" i="0" u="none" strike="noStrike" cap="none" dirty="0">
              <a:solidFill>
                <a:schemeClr val="dk1"/>
              </a:solidFill>
              <a:latin typeface="Calibri"/>
              <a:ea typeface="Calibri"/>
              <a:cs typeface="Calibri"/>
              <a:sym typeface="Calibri"/>
            </a:endParaRPr>
          </a:p>
          <a:p>
            <a:pPr marL="457200" marR="0" lvl="1" indent="0" algn="l" rtl="0">
              <a:lnSpc>
                <a:spcPct val="100000"/>
              </a:lnSpc>
              <a:spcBef>
                <a:spcPts val="0"/>
              </a:spcBef>
              <a:spcAft>
                <a:spcPts val="0"/>
              </a:spcAft>
              <a:buClr>
                <a:srgbClr val="000000"/>
              </a:buClr>
              <a:buSzPts val="2200"/>
              <a:buFont typeface="Arial"/>
              <a:buNone/>
            </a:pPr>
            <a:r>
              <a:rPr lang="en-US" sz="2200" b="1" i="0" u="none" strike="noStrike" cap="none" dirty="0">
                <a:solidFill>
                  <a:schemeClr val="dk1"/>
                </a:solidFill>
                <a:latin typeface="Calibri"/>
                <a:ea typeface="Calibri"/>
                <a:cs typeface="Calibri"/>
                <a:sym typeface="Calibri"/>
              </a:rPr>
              <a:t>Broader impact: </a:t>
            </a:r>
            <a:endParaRPr sz="1400" b="0" i="0" u="none" strike="noStrike" cap="none" dirty="0">
              <a:solidFill>
                <a:srgbClr val="000000"/>
              </a:solidFill>
              <a:latin typeface="Arial"/>
              <a:ea typeface="Arial"/>
              <a:cs typeface="Arial"/>
              <a:sym typeface="Arial"/>
            </a:endParaRPr>
          </a:p>
          <a:p>
            <a:pPr marL="914400" marR="0" lvl="2" indent="0" algn="l" rtl="0">
              <a:lnSpc>
                <a:spcPct val="100000"/>
              </a:lnSpc>
              <a:spcBef>
                <a:spcPts val="0"/>
              </a:spcBef>
              <a:spcAft>
                <a:spcPts val="0"/>
              </a:spcAft>
              <a:buClr>
                <a:srgbClr val="000000"/>
              </a:buClr>
              <a:buSzPts val="2200"/>
              <a:buFont typeface="Arial"/>
              <a:buNone/>
            </a:pPr>
            <a:r>
              <a:rPr lang="en-US" sz="2200" b="0" i="1" u="none" strike="noStrike" cap="none" dirty="0">
                <a:solidFill>
                  <a:schemeClr val="dk1"/>
                </a:solidFill>
                <a:latin typeface="Calibri"/>
                <a:ea typeface="Calibri"/>
                <a:cs typeface="Calibri"/>
                <a:sym typeface="Calibri"/>
              </a:rPr>
              <a:t>How will your research benefit society?</a:t>
            </a:r>
            <a:endParaRPr sz="1400" b="0" i="0" u="none" strike="noStrike" cap="none" dirty="0">
              <a:solidFill>
                <a:srgbClr val="000000"/>
              </a:solidFill>
              <a:latin typeface="Arial"/>
              <a:ea typeface="Arial"/>
              <a:cs typeface="Arial"/>
              <a:sym typeface="Arial"/>
            </a:endParaRPr>
          </a:p>
          <a:p>
            <a:pPr marL="457200" marR="0" lvl="1" indent="0" algn="l" rtl="0">
              <a:lnSpc>
                <a:spcPct val="100000"/>
              </a:lnSpc>
              <a:spcBef>
                <a:spcPts val="0"/>
              </a:spcBef>
              <a:spcAft>
                <a:spcPts val="0"/>
              </a:spcAft>
              <a:buClr>
                <a:srgbClr val="000000"/>
              </a:buClr>
              <a:buSzPts val="2200"/>
              <a:buFont typeface="Arial"/>
              <a:buNone/>
            </a:pPr>
            <a:endParaRPr sz="2200" b="0" i="1" u="none" strike="noStrike" cap="none" dirty="0">
              <a:solidFill>
                <a:schemeClr val="dk1"/>
              </a:solidFill>
              <a:latin typeface="Calibri"/>
              <a:ea typeface="Calibri"/>
              <a:cs typeface="Calibri"/>
              <a:sym typeface="Calibri"/>
            </a:endParaRPr>
          </a:p>
          <a:p>
            <a:pPr marL="457200" marR="0" lvl="1" indent="0" algn="l" rtl="0">
              <a:lnSpc>
                <a:spcPct val="100000"/>
              </a:lnSpc>
              <a:spcBef>
                <a:spcPts val="0"/>
              </a:spcBef>
              <a:spcAft>
                <a:spcPts val="0"/>
              </a:spcAft>
              <a:buClr>
                <a:srgbClr val="000000"/>
              </a:buClr>
              <a:buSzPts val="2200"/>
              <a:buFont typeface="Arial"/>
              <a:buNone/>
            </a:pPr>
            <a:endParaRPr sz="2200" b="0" i="1"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200"/>
              <a:buFont typeface="Arial"/>
              <a:buNone/>
            </a:pPr>
            <a:r>
              <a:rPr lang="en-US" sz="2200" b="1" i="0" u="none" strike="noStrike" cap="none" dirty="0">
                <a:solidFill>
                  <a:schemeClr val="dk1"/>
                </a:solidFill>
                <a:latin typeface="Calibri"/>
                <a:ea typeface="Calibri"/>
                <a:cs typeface="Calibri"/>
                <a:sym typeface="Calibri"/>
              </a:rPr>
              <a:t>2 page maximum</a:t>
            </a:r>
            <a:endParaRPr sz="1400" b="0" i="0" u="none" strike="noStrike" cap="none" dirty="0">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0">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0">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0">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0">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9"/>
          <p:cNvSpPr txBox="1"/>
          <p:nvPr/>
        </p:nvSpPr>
        <p:spPr>
          <a:xfrm>
            <a:off x="1130300" y="240252"/>
            <a:ext cx="7542530" cy="677108"/>
          </a:xfrm>
          <a:prstGeom prst="rect">
            <a:avLst/>
          </a:prstGeom>
          <a:noFill/>
          <a:ln>
            <a:noFill/>
          </a:ln>
        </p:spPr>
        <p:txBody>
          <a:bodyPr spcFirstLastPara="1" wrap="square" lIns="0" tIns="0" rIns="0" bIns="0" anchor="t" anchorCtr="0">
            <a:spAutoFit/>
          </a:bodyPr>
          <a:lstStyle/>
          <a:p>
            <a:pPr marL="12700" marR="0" lvl="0" indent="0" algn="ctr" rtl="0">
              <a:lnSpc>
                <a:spcPct val="100000"/>
              </a:lnSpc>
              <a:spcBef>
                <a:spcPts val="0"/>
              </a:spcBef>
              <a:spcAft>
                <a:spcPts val="0"/>
              </a:spcAft>
              <a:buClr>
                <a:srgbClr val="000000"/>
              </a:buClr>
              <a:buSzPts val="4400"/>
              <a:buFont typeface="Arial"/>
              <a:buNone/>
            </a:pPr>
            <a:r>
              <a:rPr lang="en-US" sz="4400" b="0" i="0" u="sng" strike="noStrike" cap="none">
                <a:solidFill>
                  <a:srgbClr val="0070C0"/>
                </a:solidFill>
                <a:latin typeface="Calibri"/>
                <a:ea typeface="Calibri"/>
                <a:cs typeface="Calibri"/>
                <a:sym typeface="Calibri"/>
              </a:rPr>
              <a:t>Reference Letters</a:t>
            </a:r>
            <a:endParaRPr sz="4400" b="0" i="0" u="none" strike="noStrike" cap="none">
              <a:solidFill>
                <a:schemeClr val="dk1"/>
              </a:solidFill>
              <a:latin typeface="Calibri"/>
              <a:ea typeface="Calibri"/>
              <a:cs typeface="Calibri"/>
              <a:sym typeface="Calibri"/>
            </a:endParaRPr>
          </a:p>
        </p:txBody>
      </p:sp>
      <p:sp>
        <p:nvSpPr>
          <p:cNvPr id="156" name="Google Shape;156;p29"/>
          <p:cNvSpPr/>
          <p:nvPr/>
        </p:nvSpPr>
        <p:spPr>
          <a:xfrm>
            <a:off x="583563" y="1447098"/>
            <a:ext cx="8035800" cy="4154943"/>
          </a:xfrm>
          <a:prstGeom prst="rect">
            <a:avLst/>
          </a:prstGeom>
          <a:noFill/>
          <a:ln>
            <a:noFill/>
          </a:ln>
        </p:spPr>
        <p:txBody>
          <a:bodyPr spcFirstLastPara="1" wrap="square" lIns="91425" tIns="45700" rIns="91425" bIns="45700" anchor="t" anchorCtr="0">
            <a:spAutoFit/>
          </a:bodyPr>
          <a:lstStyle/>
          <a:p>
            <a:pPr marL="12065" marR="0" lvl="0" indent="0" algn="l" rtl="0">
              <a:lnSpc>
                <a:spcPct val="100000"/>
              </a:lnSpc>
              <a:spcBef>
                <a:spcPts val="0"/>
              </a:spcBef>
              <a:spcAft>
                <a:spcPts val="0"/>
              </a:spcAft>
              <a:buClr>
                <a:srgbClr val="000000"/>
              </a:buClr>
              <a:buSzPts val="2200"/>
              <a:buFont typeface="Arial"/>
              <a:buNone/>
            </a:pPr>
            <a:r>
              <a:rPr lang="en-US" sz="2200" b="1" i="0" u="none" strike="noStrike" cap="none" dirty="0">
                <a:solidFill>
                  <a:schemeClr val="dk1"/>
                </a:solidFill>
                <a:latin typeface="Calibri"/>
                <a:ea typeface="Calibri"/>
                <a:cs typeface="Calibri"/>
                <a:sym typeface="Calibri"/>
              </a:rPr>
              <a:t>You need 3 strong recommendation letters</a:t>
            </a:r>
            <a:endParaRPr sz="1400" b="0" i="0" u="none" strike="noStrike" cap="none" dirty="0">
              <a:solidFill>
                <a:srgbClr val="000000"/>
              </a:solidFill>
              <a:latin typeface="Arial"/>
              <a:ea typeface="Arial"/>
              <a:cs typeface="Arial"/>
              <a:sym typeface="Arial"/>
            </a:endParaRPr>
          </a:p>
          <a:p>
            <a:pPr marL="297815" marR="0" lvl="0" indent="-285750" algn="l" rtl="0">
              <a:lnSpc>
                <a:spcPct val="100000"/>
              </a:lnSpc>
              <a:spcBef>
                <a:spcPts val="0"/>
              </a:spcBef>
              <a:spcAft>
                <a:spcPts val="0"/>
              </a:spcAft>
              <a:buClr>
                <a:srgbClr val="000000"/>
              </a:buClr>
              <a:buSzPts val="2200"/>
              <a:buFont typeface="Arial"/>
              <a:buChar char="•"/>
            </a:pPr>
            <a:r>
              <a:rPr lang="en-US" sz="2200" b="0" i="0" u="none" strike="noStrike" cap="none" dirty="0">
                <a:solidFill>
                  <a:schemeClr val="dk1"/>
                </a:solidFill>
                <a:latin typeface="Calibri"/>
                <a:ea typeface="Calibri"/>
                <a:cs typeface="Calibri"/>
                <a:sym typeface="Calibri"/>
              </a:rPr>
              <a:t>Technically, applications with only 2 letters are accepted, but not strong</a:t>
            </a:r>
            <a:endParaRPr sz="1400" b="0" i="0" u="none" strike="noStrike" cap="none" dirty="0">
              <a:solidFill>
                <a:srgbClr val="000000"/>
              </a:solidFill>
              <a:latin typeface="Arial"/>
              <a:ea typeface="Arial"/>
              <a:cs typeface="Arial"/>
              <a:sym typeface="Arial"/>
            </a:endParaRPr>
          </a:p>
          <a:p>
            <a:pPr marL="297815" marR="0" lvl="0" indent="-285750" algn="l" rtl="0">
              <a:lnSpc>
                <a:spcPct val="100000"/>
              </a:lnSpc>
              <a:spcBef>
                <a:spcPts val="0"/>
              </a:spcBef>
              <a:spcAft>
                <a:spcPts val="0"/>
              </a:spcAft>
              <a:buClr>
                <a:srgbClr val="000000"/>
              </a:buClr>
              <a:buSzPts val="2200"/>
              <a:buFont typeface="Arial"/>
              <a:buChar char="•"/>
            </a:pPr>
            <a:r>
              <a:rPr lang="en-US" sz="2200" b="0" i="0" u="none" strike="noStrike" cap="none" dirty="0">
                <a:solidFill>
                  <a:schemeClr val="dk1"/>
                </a:solidFill>
                <a:latin typeface="Calibri"/>
                <a:ea typeface="Calibri"/>
                <a:cs typeface="Calibri"/>
                <a:sym typeface="Calibri"/>
              </a:rPr>
              <a:t>List &amp; rank up to 5 recommenders, top 3 submitted get reviewed</a:t>
            </a:r>
            <a:endParaRPr sz="1400" b="0" i="0" u="none" strike="noStrike" cap="none" dirty="0">
              <a:solidFill>
                <a:srgbClr val="000000"/>
              </a:solidFill>
              <a:latin typeface="Arial"/>
              <a:ea typeface="Arial"/>
              <a:cs typeface="Arial"/>
              <a:sym typeface="Arial"/>
            </a:endParaRPr>
          </a:p>
          <a:p>
            <a:pPr marL="297815" marR="0" lvl="0" indent="-285750" algn="l" rtl="0">
              <a:lnSpc>
                <a:spcPct val="100000"/>
              </a:lnSpc>
              <a:spcBef>
                <a:spcPts val="0"/>
              </a:spcBef>
              <a:spcAft>
                <a:spcPts val="0"/>
              </a:spcAft>
              <a:buClr>
                <a:srgbClr val="000000"/>
              </a:buClr>
              <a:buSzPts val="2200"/>
              <a:buFont typeface="Arial"/>
              <a:buChar char="•"/>
            </a:pPr>
            <a:r>
              <a:rPr lang="en-US" sz="2200" b="0" i="0" u="none" strike="noStrike" cap="none" dirty="0">
                <a:solidFill>
                  <a:schemeClr val="dk1"/>
                </a:solidFill>
                <a:latin typeface="Calibri"/>
                <a:ea typeface="Calibri"/>
                <a:cs typeface="Calibri"/>
                <a:sym typeface="Calibri"/>
              </a:rPr>
              <a:t>Ideally, people who can go into detail about your experience and potential within research and within your field</a:t>
            </a:r>
            <a:endParaRPr sz="1400" b="0" i="0" u="none" strike="noStrike" cap="none" dirty="0">
              <a:solidFill>
                <a:srgbClr val="000000"/>
              </a:solidFill>
              <a:latin typeface="Arial"/>
              <a:ea typeface="Arial"/>
              <a:cs typeface="Arial"/>
              <a:sym typeface="Arial"/>
            </a:endParaRPr>
          </a:p>
          <a:p>
            <a:pPr marL="12065" marR="0" lvl="0" indent="0" algn="l" rtl="0">
              <a:lnSpc>
                <a:spcPct val="100000"/>
              </a:lnSpc>
              <a:spcBef>
                <a:spcPts val="0"/>
              </a:spcBef>
              <a:spcAft>
                <a:spcPts val="0"/>
              </a:spcAft>
              <a:buClr>
                <a:srgbClr val="000000"/>
              </a:buClr>
              <a:buSzPts val="2200"/>
              <a:buFont typeface="Arial"/>
              <a:buNone/>
            </a:pPr>
            <a:endParaRPr sz="2200" b="0" i="0" u="none" strike="noStrike" cap="none" dirty="0">
              <a:solidFill>
                <a:schemeClr val="dk1"/>
              </a:solidFill>
              <a:latin typeface="Calibri"/>
              <a:ea typeface="Calibri"/>
              <a:cs typeface="Calibri"/>
              <a:sym typeface="Calibri"/>
            </a:endParaRPr>
          </a:p>
          <a:p>
            <a:pPr marL="12065" marR="0" lvl="0" indent="0" algn="l" rtl="0">
              <a:lnSpc>
                <a:spcPct val="100000"/>
              </a:lnSpc>
              <a:spcBef>
                <a:spcPts val="0"/>
              </a:spcBef>
              <a:spcAft>
                <a:spcPts val="0"/>
              </a:spcAft>
              <a:buClr>
                <a:srgbClr val="000000"/>
              </a:buClr>
              <a:buSzPts val="2200"/>
              <a:buFont typeface="Arial"/>
              <a:buNone/>
            </a:pPr>
            <a:r>
              <a:rPr lang="en-US" sz="2200" b="0" i="0" u="none" strike="noStrike" cap="none" dirty="0">
                <a:solidFill>
                  <a:schemeClr val="dk1"/>
                </a:solidFill>
                <a:latin typeface="Calibri"/>
                <a:ea typeface="Calibri"/>
                <a:cs typeface="Calibri"/>
                <a:sym typeface="Calibri"/>
              </a:rPr>
              <a:t>Help them help you! Discuss your plans and application. Share drafts with them. Get feedback and share updates.</a:t>
            </a:r>
            <a:endParaRPr sz="1400" b="0" i="0" u="none" strike="noStrike" cap="none" dirty="0">
              <a:solidFill>
                <a:srgbClr val="000000"/>
              </a:solidFill>
              <a:latin typeface="Arial"/>
              <a:ea typeface="Arial"/>
              <a:cs typeface="Arial"/>
              <a:sym typeface="Arial"/>
            </a:endParaRPr>
          </a:p>
          <a:p>
            <a:pPr marL="914400" marR="0" lvl="2" indent="0" algn="l" rtl="0">
              <a:lnSpc>
                <a:spcPct val="100000"/>
              </a:lnSpc>
              <a:spcBef>
                <a:spcPts val="0"/>
              </a:spcBef>
              <a:spcAft>
                <a:spcPts val="0"/>
              </a:spcAft>
              <a:buClr>
                <a:srgbClr val="000000"/>
              </a:buClr>
              <a:buSzPts val="2200"/>
              <a:buFont typeface="Arial"/>
              <a:buNone/>
            </a:pPr>
            <a:endParaRPr sz="2200" b="1" i="1"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200"/>
              <a:buFont typeface="Arial"/>
              <a:buNone/>
            </a:pPr>
            <a:r>
              <a:rPr lang="en-US" sz="2200" b="1" i="0" u="none" strike="noStrike" cap="none" dirty="0">
                <a:solidFill>
                  <a:schemeClr val="dk1"/>
                </a:solidFill>
                <a:latin typeface="Calibri"/>
                <a:ea typeface="Calibri"/>
                <a:cs typeface="Calibri"/>
                <a:sym typeface="Calibri"/>
              </a:rPr>
              <a:t>No extensions of the deadline for reference letters! Ask them to submit early.</a:t>
            </a:r>
            <a:endParaRPr sz="1400" b="0" i="0" u="none" strike="noStrike" cap="none" dirty="0">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6">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4"/>
          <p:cNvSpPr txBox="1">
            <a:spLocks noGrp="1"/>
          </p:cNvSpPr>
          <p:nvPr>
            <p:ph type="title"/>
          </p:nvPr>
        </p:nvSpPr>
        <p:spPr>
          <a:xfrm>
            <a:off x="471677" y="174370"/>
            <a:ext cx="8200644" cy="712406"/>
          </a:xfrm>
          <a:prstGeom prst="rect">
            <a:avLst/>
          </a:prstGeom>
          <a:noFill/>
          <a:ln>
            <a:noFill/>
          </a:ln>
        </p:spPr>
        <p:txBody>
          <a:bodyPr spcFirstLastPara="1" wrap="square" lIns="0" tIns="95900" rIns="0" bIns="0" anchor="t" anchorCtr="0">
            <a:spAutoFit/>
          </a:bodyPr>
          <a:lstStyle/>
          <a:p>
            <a:pPr marL="671195" lvl="0" indent="0" algn="ctr" rtl="0">
              <a:lnSpc>
                <a:spcPct val="100000"/>
              </a:lnSpc>
              <a:spcBef>
                <a:spcPts val="0"/>
              </a:spcBef>
              <a:spcAft>
                <a:spcPts val="0"/>
              </a:spcAft>
              <a:buSzPts val="1400"/>
              <a:buNone/>
            </a:pPr>
            <a:r>
              <a:rPr lang="en-US"/>
              <a:t>Application Review </a:t>
            </a:r>
            <a:endParaRPr/>
          </a:p>
        </p:txBody>
      </p:sp>
      <p:sp>
        <p:nvSpPr>
          <p:cNvPr id="162" name="Google Shape;162;p14"/>
          <p:cNvSpPr txBox="1"/>
          <p:nvPr/>
        </p:nvSpPr>
        <p:spPr>
          <a:xfrm>
            <a:off x="535939" y="1001019"/>
            <a:ext cx="8278452" cy="5557034"/>
          </a:xfrm>
          <a:prstGeom prst="rect">
            <a:avLst/>
          </a:prstGeom>
          <a:noFill/>
          <a:ln>
            <a:noFill/>
          </a:ln>
        </p:spPr>
        <p:txBody>
          <a:bodyPr spcFirstLastPara="1" wrap="square" lIns="0" tIns="0" rIns="0" bIns="0" anchor="t" anchorCtr="0">
            <a:spAutoFit/>
          </a:bodyPr>
          <a:lstStyle/>
          <a:p>
            <a:pPr marL="12700" marR="1358900" lvl="0" indent="0" algn="l" rtl="0">
              <a:lnSpc>
                <a:spcPct val="108181"/>
              </a:lnSpc>
              <a:spcBef>
                <a:spcPts val="0"/>
              </a:spcBef>
              <a:spcAft>
                <a:spcPts val="0"/>
              </a:spcAft>
              <a:buClr>
                <a:srgbClr val="000000"/>
              </a:buClr>
              <a:buSzPts val="2200"/>
              <a:buFont typeface="Arial"/>
              <a:buNone/>
            </a:pPr>
            <a:r>
              <a:rPr lang="en-US" sz="2200" b="1" i="0" u="none" strike="noStrike" cap="none" dirty="0">
                <a:solidFill>
                  <a:schemeClr val="dk1"/>
                </a:solidFill>
                <a:latin typeface="Calibri"/>
                <a:ea typeface="Calibri"/>
                <a:cs typeface="Calibri"/>
                <a:sym typeface="Calibri"/>
              </a:rPr>
              <a:t>Reviewers: </a:t>
            </a:r>
            <a:r>
              <a:rPr lang="en-US" sz="2200" b="0" i="0" u="none" strike="noStrike" cap="none" dirty="0">
                <a:solidFill>
                  <a:schemeClr val="dk1"/>
                </a:solidFill>
                <a:latin typeface="Calibri"/>
                <a:ea typeface="Calibri"/>
                <a:cs typeface="Calibri"/>
                <a:sym typeface="Calibri"/>
              </a:rPr>
              <a:t>panels of disciplinary and interdisciplinary scientists and engineers based on your chosen major field. </a:t>
            </a:r>
            <a:endParaRPr sz="1400" b="0" i="0" u="none" strike="noStrike" cap="none" dirty="0">
              <a:solidFill>
                <a:srgbClr val="000000"/>
              </a:solidFill>
              <a:latin typeface="Arial"/>
              <a:ea typeface="Arial"/>
              <a:cs typeface="Arial"/>
              <a:sym typeface="Arial"/>
            </a:endParaRPr>
          </a:p>
          <a:p>
            <a:pPr marL="12700" marR="1358900" lvl="0" indent="0" algn="l" rtl="0">
              <a:lnSpc>
                <a:spcPct val="108181"/>
              </a:lnSpc>
              <a:spcBef>
                <a:spcPts val="0"/>
              </a:spcBef>
              <a:spcAft>
                <a:spcPts val="0"/>
              </a:spcAft>
              <a:buClr>
                <a:srgbClr val="000000"/>
              </a:buClr>
              <a:buSzPts val="1000"/>
              <a:buFont typeface="Arial"/>
              <a:buNone/>
            </a:pPr>
            <a:endParaRPr sz="1000" b="0" i="0" u="none" strike="noStrike" cap="none" dirty="0">
              <a:solidFill>
                <a:schemeClr val="dk1"/>
              </a:solidFill>
              <a:latin typeface="Calibri"/>
              <a:ea typeface="Calibri"/>
              <a:cs typeface="Calibri"/>
              <a:sym typeface="Calibri"/>
            </a:endParaRPr>
          </a:p>
          <a:p>
            <a:pPr marL="12700" marR="1358900" lvl="0" indent="0" algn="l" rtl="0">
              <a:lnSpc>
                <a:spcPct val="108181"/>
              </a:lnSpc>
              <a:spcBef>
                <a:spcPts val="0"/>
              </a:spcBef>
              <a:spcAft>
                <a:spcPts val="0"/>
              </a:spcAft>
              <a:buClr>
                <a:srgbClr val="000000"/>
              </a:buClr>
              <a:buSzPts val="2200"/>
              <a:buFont typeface="Arial"/>
              <a:buNone/>
            </a:pPr>
            <a:r>
              <a:rPr lang="en-US" sz="2200" b="1" i="0" u="none" strike="noStrike" cap="none" dirty="0">
                <a:solidFill>
                  <a:schemeClr val="dk1"/>
                </a:solidFill>
                <a:latin typeface="Calibri"/>
                <a:ea typeface="Calibri"/>
                <a:cs typeface="Calibri"/>
                <a:sym typeface="Calibri"/>
              </a:rPr>
              <a:t>Reviewers will consider:</a:t>
            </a:r>
            <a:endParaRPr sz="2200" b="1" i="0" u="none" strike="noStrike" cap="none" dirty="0">
              <a:solidFill>
                <a:schemeClr val="dk1"/>
              </a:solidFill>
              <a:latin typeface="Calibri"/>
              <a:ea typeface="Calibri"/>
              <a:cs typeface="Calibri"/>
              <a:sym typeface="Calibri"/>
            </a:endParaRPr>
          </a:p>
          <a:p>
            <a:pPr marL="469900" marR="75565" lvl="0" indent="-457200" algn="l" rtl="0">
              <a:lnSpc>
                <a:spcPct val="108181"/>
              </a:lnSpc>
              <a:spcBef>
                <a:spcPts val="0"/>
              </a:spcBef>
              <a:spcAft>
                <a:spcPts val="0"/>
              </a:spcAft>
              <a:buClr>
                <a:schemeClr val="dk1"/>
              </a:buClr>
              <a:buSzPts val="2200"/>
              <a:buFont typeface="Calibri"/>
              <a:buAutoNum type="arabicPeriod"/>
            </a:pPr>
            <a:r>
              <a:rPr lang="en-US" sz="2200" b="0" i="0" u="none" strike="noStrike" cap="none" dirty="0">
                <a:solidFill>
                  <a:schemeClr val="dk1"/>
                </a:solidFill>
                <a:latin typeface="Calibri"/>
                <a:ea typeface="Calibri"/>
                <a:cs typeface="Calibri"/>
                <a:sym typeface="Calibri"/>
              </a:rPr>
              <a:t>What is the potential for the proposed activity to:</a:t>
            </a:r>
            <a:endParaRPr sz="1400" b="0" i="0" u="none" strike="noStrike" cap="none" dirty="0">
              <a:solidFill>
                <a:srgbClr val="000000"/>
              </a:solidFill>
              <a:latin typeface="Arial"/>
              <a:ea typeface="Arial"/>
              <a:cs typeface="Arial"/>
              <a:sym typeface="Arial"/>
            </a:endParaRPr>
          </a:p>
          <a:p>
            <a:pPr marL="927100" marR="75565" lvl="1" indent="-457200" algn="l" rtl="0">
              <a:lnSpc>
                <a:spcPct val="108181"/>
              </a:lnSpc>
              <a:spcBef>
                <a:spcPts val="0"/>
              </a:spcBef>
              <a:spcAft>
                <a:spcPts val="0"/>
              </a:spcAft>
              <a:buClr>
                <a:schemeClr val="dk1"/>
              </a:buClr>
              <a:buSzPts val="2200"/>
              <a:buFont typeface="Calibri"/>
              <a:buAutoNum type="alphaLcParenR"/>
            </a:pPr>
            <a:r>
              <a:rPr lang="en-US" sz="2200" b="0" i="0" u="none" strike="noStrike" cap="none" dirty="0">
                <a:solidFill>
                  <a:schemeClr val="dk1"/>
                </a:solidFill>
                <a:latin typeface="Calibri"/>
                <a:ea typeface="Calibri"/>
                <a:cs typeface="Calibri"/>
                <a:sym typeface="Calibri"/>
              </a:rPr>
              <a:t>Advance knowledge within its own field or across different fields?</a:t>
            </a:r>
            <a:endParaRPr sz="1400" b="0" i="0" u="none" strike="noStrike" cap="none" dirty="0">
              <a:solidFill>
                <a:srgbClr val="000000"/>
              </a:solidFill>
              <a:latin typeface="Arial"/>
              <a:ea typeface="Arial"/>
              <a:cs typeface="Arial"/>
              <a:sym typeface="Arial"/>
            </a:endParaRPr>
          </a:p>
          <a:p>
            <a:pPr marL="927100" marR="75565" lvl="1" indent="-457200" algn="l" rtl="0">
              <a:lnSpc>
                <a:spcPct val="108181"/>
              </a:lnSpc>
              <a:spcBef>
                <a:spcPts val="0"/>
              </a:spcBef>
              <a:spcAft>
                <a:spcPts val="0"/>
              </a:spcAft>
              <a:buClr>
                <a:schemeClr val="dk1"/>
              </a:buClr>
              <a:buSzPts val="2200"/>
              <a:buFont typeface="Calibri"/>
              <a:buAutoNum type="alphaLcParenR"/>
            </a:pPr>
            <a:r>
              <a:rPr lang="en-US" sz="2200" b="0" i="0" u="none" strike="noStrike" cap="none" dirty="0">
                <a:solidFill>
                  <a:schemeClr val="dk1"/>
                </a:solidFill>
                <a:latin typeface="Calibri"/>
                <a:ea typeface="Calibri"/>
                <a:cs typeface="Calibri"/>
                <a:sym typeface="Calibri"/>
              </a:rPr>
              <a:t>Benefit society or advance desired societal outcomes?</a:t>
            </a:r>
            <a:endParaRPr sz="22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r>
              <a:rPr lang="en-US" sz="2000" b="0" i="0" u="none" strike="noStrike" cap="none" dirty="0">
                <a:solidFill>
                  <a:schemeClr val="dk1"/>
                </a:solidFill>
                <a:latin typeface="Calibri"/>
                <a:ea typeface="Calibri"/>
                <a:cs typeface="Calibri"/>
                <a:sym typeface="Calibri"/>
              </a:rPr>
              <a:t>2</a:t>
            </a:r>
            <a:r>
              <a:rPr lang="en-US" sz="2200" b="0" i="0" u="none" strike="noStrike" cap="none" dirty="0">
                <a:solidFill>
                  <a:schemeClr val="dk1"/>
                </a:solidFill>
                <a:latin typeface="Calibri"/>
                <a:ea typeface="Calibri"/>
                <a:cs typeface="Calibri"/>
                <a:sym typeface="Calibri"/>
              </a:rPr>
              <a:t>. To what extent does the proposed research explore creative, original, or potentially transformative concepts?</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1200"/>
              </a:spcBef>
              <a:spcAft>
                <a:spcPts val="0"/>
              </a:spcAft>
              <a:buClr>
                <a:srgbClr val="000000"/>
              </a:buClr>
              <a:buSzPts val="2200"/>
              <a:buFont typeface="Arial"/>
              <a:buNone/>
            </a:pPr>
            <a:r>
              <a:rPr lang="en-US" sz="2200" b="0" i="0" u="none" strike="noStrike" cap="none" dirty="0">
                <a:solidFill>
                  <a:schemeClr val="dk1"/>
                </a:solidFill>
                <a:latin typeface="Calibri"/>
                <a:ea typeface="Calibri"/>
                <a:cs typeface="Calibri"/>
                <a:sym typeface="Calibri"/>
              </a:rPr>
              <a:t>3. Is the plan for carrying out the proposed research well-reasoned and well-organized? Is there a plan to assess success?</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1200"/>
              </a:spcBef>
              <a:spcAft>
                <a:spcPts val="0"/>
              </a:spcAft>
              <a:buClr>
                <a:srgbClr val="000000"/>
              </a:buClr>
              <a:buSzPts val="2200"/>
              <a:buFont typeface="Arial"/>
              <a:buNone/>
            </a:pPr>
            <a:r>
              <a:rPr lang="en-US" sz="2200" b="0" i="0" u="none" strike="noStrike" cap="none" dirty="0">
                <a:solidFill>
                  <a:schemeClr val="dk1"/>
                </a:solidFill>
                <a:latin typeface="Calibri"/>
                <a:ea typeface="Calibri"/>
                <a:cs typeface="Calibri"/>
                <a:sym typeface="Calibri"/>
              </a:rPr>
              <a:t>4. How well qualified is the individual to conduct the research?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1200"/>
              </a:spcBef>
              <a:spcAft>
                <a:spcPts val="0"/>
              </a:spcAft>
              <a:buClr>
                <a:srgbClr val="000000"/>
              </a:buClr>
              <a:buSzPts val="2200"/>
              <a:buFont typeface="Arial"/>
              <a:buNone/>
            </a:pPr>
            <a:r>
              <a:rPr lang="en-US" sz="2200" b="0" i="0" u="none" strike="noStrike" cap="none" dirty="0">
                <a:solidFill>
                  <a:schemeClr val="dk1"/>
                </a:solidFill>
                <a:latin typeface="Calibri"/>
                <a:ea typeface="Calibri"/>
                <a:cs typeface="Calibri"/>
                <a:sym typeface="Calibri"/>
              </a:rPr>
              <a:t>5. Are there adequate resources available to carry out the proposed activities?</a:t>
            </a:r>
            <a:endParaRPr sz="2200" b="0" i="0" u="none" strike="noStrike" cap="none" dirty="0">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5"/>
          <p:cNvSpPr txBox="1">
            <a:spLocks noGrp="1"/>
          </p:cNvSpPr>
          <p:nvPr>
            <p:ph type="title"/>
          </p:nvPr>
        </p:nvSpPr>
        <p:spPr>
          <a:xfrm>
            <a:off x="471677" y="174370"/>
            <a:ext cx="8200644" cy="615553"/>
          </a:xfrm>
          <a:prstGeom prst="rect">
            <a:avLst/>
          </a:prstGeom>
          <a:noFill/>
          <a:ln>
            <a:noFill/>
          </a:ln>
        </p:spPr>
        <p:txBody>
          <a:bodyPr spcFirstLastPara="1" wrap="square" lIns="0" tIns="0" rIns="0" bIns="0" anchor="t" anchorCtr="0">
            <a:spAutoFit/>
          </a:bodyPr>
          <a:lstStyle/>
          <a:p>
            <a:pPr marL="0" lvl="0" indent="0" algn="ctr" rtl="0">
              <a:lnSpc>
                <a:spcPct val="100000"/>
              </a:lnSpc>
              <a:spcBef>
                <a:spcPts val="0"/>
              </a:spcBef>
              <a:spcAft>
                <a:spcPts val="0"/>
              </a:spcAft>
              <a:buSzPts val="1400"/>
              <a:buNone/>
            </a:pPr>
            <a:r>
              <a:rPr lang="en-US"/>
              <a:t>Competitive Factors</a:t>
            </a:r>
            <a:endParaRPr/>
          </a:p>
        </p:txBody>
      </p:sp>
      <p:sp>
        <p:nvSpPr>
          <p:cNvPr id="168" name="Google Shape;168;p15"/>
          <p:cNvSpPr txBox="1">
            <a:spLocks noGrp="1"/>
          </p:cNvSpPr>
          <p:nvPr>
            <p:ph type="body" idx="1"/>
          </p:nvPr>
        </p:nvSpPr>
        <p:spPr>
          <a:xfrm>
            <a:off x="535940" y="1063351"/>
            <a:ext cx="8072119" cy="4478149"/>
          </a:xfrm>
          <a:prstGeom prst="rect">
            <a:avLst/>
          </a:prstGeom>
          <a:noFill/>
          <a:ln>
            <a:noFill/>
          </a:ln>
        </p:spPr>
        <p:txBody>
          <a:bodyPr spcFirstLastPara="1" wrap="square" lIns="0" tIns="0" rIns="0" bIns="0" anchor="t" anchorCtr="0">
            <a:spAutoFit/>
          </a:bodyPr>
          <a:lstStyle/>
          <a:p>
            <a:pPr marL="514350" lvl="0" indent="-514350" algn="l" rtl="0">
              <a:lnSpc>
                <a:spcPct val="100000"/>
              </a:lnSpc>
              <a:spcBef>
                <a:spcPts val="0"/>
              </a:spcBef>
              <a:spcAft>
                <a:spcPts val="0"/>
              </a:spcAft>
              <a:buClr>
                <a:schemeClr val="dk1"/>
              </a:buClr>
              <a:buSzPts val="2800"/>
              <a:buFont typeface="Arial"/>
              <a:buChar char="•"/>
            </a:pPr>
            <a:r>
              <a:rPr lang="en-US" dirty="0"/>
              <a:t>Estimating 2,500 awards this cycle</a:t>
            </a:r>
          </a:p>
          <a:p>
            <a:pPr marL="514350" lvl="0" indent="-514350" algn="l" rtl="0">
              <a:lnSpc>
                <a:spcPct val="100000"/>
              </a:lnSpc>
              <a:spcBef>
                <a:spcPts val="0"/>
              </a:spcBef>
              <a:spcAft>
                <a:spcPts val="0"/>
              </a:spcAft>
              <a:buClr>
                <a:schemeClr val="dk1"/>
              </a:buClr>
              <a:buSzPts val="2800"/>
              <a:buFont typeface="Arial"/>
              <a:buChar char="•"/>
            </a:pPr>
            <a:endParaRPr lang="en-US" sz="2000" dirty="0"/>
          </a:p>
          <a:p>
            <a:pPr marL="514350" lvl="0" indent="-514350" algn="l" rtl="0">
              <a:lnSpc>
                <a:spcPct val="100000"/>
              </a:lnSpc>
              <a:spcBef>
                <a:spcPts val="0"/>
              </a:spcBef>
              <a:spcAft>
                <a:spcPts val="0"/>
              </a:spcAft>
              <a:buClr>
                <a:schemeClr val="dk1"/>
              </a:buClr>
              <a:buSzPts val="2800"/>
              <a:buFont typeface="Arial"/>
              <a:buChar char="•"/>
            </a:pPr>
            <a:r>
              <a:rPr lang="en-US" dirty="0"/>
              <a:t>7:1 Applicant to Award Ratio in recent years</a:t>
            </a:r>
            <a:endParaRPr dirty="0"/>
          </a:p>
          <a:p>
            <a:pPr marL="514350" lvl="0" indent="-514350" algn="l" rtl="0">
              <a:lnSpc>
                <a:spcPct val="100000"/>
              </a:lnSpc>
              <a:spcBef>
                <a:spcPts val="3000"/>
              </a:spcBef>
              <a:spcAft>
                <a:spcPts val="0"/>
              </a:spcAft>
              <a:buClr>
                <a:schemeClr val="dk1"/>
              </a:buClr>
              <a:buSzPts val="2800"/>
              <a:buFont typeface="Arial"/>
              <a:buChar char="•"/>
            </a:pPr>
            <a:r>
              <a:rPr lang="en-US" dirty="0"/>
              <a:t>No preference for particular fields; more awards are allocated to fields that have more applicants.</a:t>
            </a:r>
            <a:endParaRPr dirty="0"/>
          </a:p>
          <a:p>
            <a:pPr marL="514350" lvl="0" indent="-514350" algn="l" rtl="0">
              <a:lnSpc>
                <a:spcPct val="100000"/>
              </a:lnSpc>
              <a:spcBef>
                <a:spcPts val="3000"/>
              </a:spcBef>
              <a:spcAft>
                <a:spcPts val="0"/>
              </a:spcAft>
              <a:buClr>
                <a:schemeClr val="dk1"/>
              </a:buClr>
              <a:buSzPts val="2800"/>
              <a:buFont typeface="Arial"/>
              <a:buChar char="•"/>
            </a:pPr>
            <a:r>
              <a:rPr lang="en-US" dirty="0"/>
              <a:t>Undergraduate seniors: academic level is taken into account when evaluating applications.</a:t>
            </a:r>
          </a:p>
          <a:p>
            <a:pPr marL="514350" lvl="0" indent="-514350" algn="l" rtl="0">
              <a:lnSpc>
                <a:spcPct val="100000"/>
              </a:lnSpc>
              <a:spcBef>
                <a:spcPts val="3000"/>
              </a:spcBef>
              <a:spcAft>
                <a:spcPts val="0"/>
              </a:spcAft>
              <a:buClr>
                <a:schemeClr val="dk1"/>
              </a:buClr>
              <a:buSzPts val="2800"/>
              <a:buFont typeface="Arial"/>
              <a:buChar char="•"/>
            </a:pPr>
            <a:r>
              <a:rPr lang="en-US" dirty="0"/>
              <a:t>Results announced in April</a:t>
            </a:r>
            <a:endParaRPr dirty="0"/>
          </a:p>
        </p:txBody>
      </p:sp>
      <p:sp>
        <p:nvSpPr>
          <p:cNvPr id="169" name="Google Shape;169;p15" descr="Man teaching children with a map"/>
          <p:cNvSpPr/>
          <p:nvPr/>
        </p:nvSpPr>
        <p:spPr>
          <a:xfrm>
            <a:off x="6223000" y="4889500"/>
            <a:ext cx="2743187" cy="1823469"/>
          </a:xfrm>
          <a:prstGeom prst="rect">
            <a:avLst/>
          </a:prstGeom>
          <a:blipFill rotWithShape="1">
            <a:blip r:embed="rId3">
              <a:alphaModFix/>
            </a:blip>
            <a:stretch>
              <a:fillRect/>
            </a:stretch>
          </a:blipFill>
          <a:ln w="76200" cap="flat" cmpd="sng">
            <a:solidFill>
              <a:schemeClr val="dk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6"/>
          <p:cNvSpPr txBox="1">
            <a:spLocks noGrp="1"/>
          </p:cNvSpPr>
          <p:nvPr>
            <p:ph type="title"/>
          </p:nvPr>
        </p:nvSpPr>
        <p:spPr>
          <a:xfrm>
            <a:off x="471677" y="174370"/>
            <a:ext cx="8200644" cy="676316"/>
          </a:xfrm>
          <a:prstGeom prst="rect">
            <a:avLst/>
          </a:prstGeom>
          <a:noFill/>
          <a:ln>
            <a:noFill/>
          </a:ln>
        </p:spPr>
        <p:txBody>
          <a:bodyPr spcFirstLastPara="1" wrap="square" lIns="0" tIns="60175" rIns="0" bIns="0" anchor="t" anchorCtr="0">
            <a:spAutoFit/>
          </a:bodyPr>
          <a:lstStyle/>
          <a:p>
            <a:pPr marL="671195" lvl="0" indent="0" algn="ctr" rtl="0">
              <a:lnSpc>
                <a:spcPct val="100000"/>
              </a:lnSpc>
              <a:spcBef>
                <a:spcPts val="0"/>
              </a:spcBef>
              <a:spcAft>
                <a:spcPts val="0"/>
              </a:spcAft>
              <a:buSzPts val="1400"/>
              <a:buNone/>
            </a:pPr>
            <a:r>
              <a:rPr lang="en-US"/>
              <a:t>GRFP Resources</a:t>
            </a:r>
            <a:endParaRPr/>
          </a:p>
        </p:txBody>
      </p:sp>
      <p:sp>
        <p:nvSpPr>
          <p:cNvPr id="175" name="Google Shape;175;p16"/>
          <p:cNvSpPr txBox="1"/>
          <p:nvPr/>
        </p:nvSpPr>
        <p:spPr>
          <a:xfrm>
            <a:off x="459740" y="1305859"/>
            <a:ext cx="7625080" cy="4324261"/>
          </a:xfrm>
          <a:prstGeom prst="rect">
            <a:avLst/>
          </a:prstGeom>
          <a:noFill/>
          <a:ln>
            <a:noFill/>
          </a:ln>
        </p:spPr>
        <p:txBody>
          <a:bodyPr spcFirstLastPara="1" wrap="square" lIns="0" tIns="0" rIns="0" bIns="0" anchor="t" anchorCtr="0">
            <a:spAutoFit/>
          </a:bodyPr>
          <a:lstStyle/>
          <a:p>
            <a:pPr marL="355600" marR="0" lvl="0" indent="-342900" algn="l" rtl="0">
              <a:lnSpc>
                <a:spcPct val="100000"/>
              </a:lnSpc>
              <a:spcBef>
                <a:spcPts val="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NSF GRFP Website (nsf.gov/grfp)</a:t>
            </a:r>
            <a:endParaRPr sz="2800" b="0" i="0" u="none" strike="noStrike" cap="none">
              <a:solidFill>
                <a:schemeClr val="dk1"/>
              </a:solidFill>
              <a:latin typeface="Calibri"/>
              <a:ea typeface="Calibri"/>
              <a:cs typeface="Calibri"/>
              <a:sym typeface="Calibri"/>
            </a:endParaRPr>
          </a:p>
          <a:p>
            <a:pPr marL="355600" marR="0" lvl="0" indent="-342900" algn="l" rtl="0">
              <a:lnSpc>
                <a:spcPct val="100000"/>
              </a:lnSpc>
              <a:spcBef>
                <a:spcPts val="187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GRFP Website (nsfgrfp.org) </a:t>
            </a:r>
            <a:r>
              <a:rPr lang="en-US" sz="2200" b="0" i="0" u="none" strike="noStrike" cap="none">
                <a:solidFill>
                  <a:schemeClr val="dk1"/>
                </a:solidFill>
                <a:latin typeface="Calibri"/>
                <a:ea typeface="Calibri"/>
                <a:cs typeface="Calibri"/>
                <a:sym typeface="Calibri"/>
              </a:rPr>
              <a:t>(applicant-friendly site)</a:t>
            </a:r>
            <a:endParaRPr sz="1400" b="0" i="0" u="none" strike="noStrike" cap="none">
              <a:solidFill>
                <a:srgbClr val="000000"/>
              </a:solidFill>
              <a:latin typeface="Arial"/>
              <a:ea typeface="Arial"/>
              <a:cs typeface="Arial"/>
              <a:sym typeface="Arial"/>
            </a:endParaRPr>
          </a:p>
          <a:p>
            <a:pPr marL="355600" marR="0" lvl="0" indent="-342900" algn="l" rtl="0">
              <a:lnSpc>
                <a:spcPct val="100000"/>
              </a:lnSpc>
              <a:spcBef>
                <a:spcPts val="1870"/>
              </a:spcBef>
              <a:spcAft>
                <a:spcPts val="0"/>
              </a:spcAft>
              <a:buClr>
                <a:schemeClr val="dk1"/>
              </a:buClr>
              <a:buSzPts val="2800"/>
              <a:buFont typeface="Arial"/>
              <a:buChar char="•"/>
            </a:pPr>
            <a:r>
              <a:rPr lang="en-US" sz="2800" b="0" i="0" u="sng" strike="noStrike" cap="none">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NSF GRFP Applicant 2020 Video</a:t>
            </a:r>
            <a:endParaRPr sz="2800" b="0" i="0" u="none" strike="noStrike" cap="none">
              <a:solidFill>
                <a:schemeClr val="dk1"/>
              </a:solidFill>
              <a:latin typeface="Calibri"/>
              <a:ea typeface="Calibri"/>
              <a:cs typeface="Calibri"/>
              <a:sym typeface="Calibri"/>
            </a:endParaRPr>
          </a:p>
          <a:p>
            <a:pPr marL="355600" marR="0" lvl="0" indent="-342900" algn="l" rtl="0">
              <a:lnSpc>
                <a:spcPct val="100000"/>
              </a:lnSpc>
              <a:spcBef>
                <a:spcPts val="187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Current &amp; former GRFP fellows</a:t>
            </a:r>
            <a:endParaRPr sz="2800" b="0" i="0" u="none" strike="noStrike" cap="none">
              <a:solidFill>
                <a:schemeClr val="dk1"/>
              </a:solidFill>
              <a:latin typeface="Calibri"/>
              <a:ea typeface="Calibri"/>
              <a:cs typeface="Calibri"/>
              <a:sym typeface="Calibri"/>
            </a:endParaRPr>
          </a:p>
          <a:p>
            <a:pPr marL="355600" marR="0" lvl="0" indent="-342900" algn="l" rtl="0">
              <a:lnSpc>
                <a:spcPct val="100000"/>
              </a:lnSpc>
              <a:spcBef>
                <a:spcPts val="187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GRFP Phone &amp; e-mail</a:t>
            </a:r>
            <a:endParaRPr sz="2800" b="0" i="0" u="none" strike="noStrike" cap="none">
              <a:solidFill>
                <a:schemeClr val="dk1"/>
              </a:solidFill>
              <a:latin typeface="Calibri"/>
              <a:ea typeface="Calibri"/>
              <a:cs typeface="Calibri"/>
              <a:sym typeface="Calibri"/>
            </a:endParaRPr>
          </a:p>
          <a:p>
            <a:pPr marL="469900" marR="0" lvl="0" indent="0" algn="l" rtl="0">
              <a:lnSpc>
                <a:spcPct val="100000"/>
              </a:lnSpc>
              <a:spcBef>
                <a:spcPts val="1870"/>
              </a:spcBef>
              <a:spcAft>
                <a:spcPts val="0"/>
              </a:spcAft>
              <a:buClr>
                <a:srgbClr val="000000"/>
              </a:buClr>
              <a:buSzPts val="2800"/>
              <a:buFont typeface="Arial"/>
              <a:buNone/>
            </a:pPr>
            <a:r>
              <a:rPr lang="en-US" sz="2800" b="0" i="0" u="none" strike="noStrike" cap="none">
                <a:solidFill>
                  <a:schemeClr val="dk1"/>
                </a:solidFill>
                <a:latin typeface="Arial"/>
                <a:ea typeface="Arial"/>
                <a:cs typeface="Arial"/>
                <a:sym typeface="Arial"/>
              </a:rPr>
              <a:t>– </a:t>
            </a:r>
            <a:r>
              <a:rPr lang="en-US" sz="2800" b="0" i="0" u="none" strike="noStrike" cap="none">
                <a:solidFill>
                  <a:schemeClr val="dk1"/>
                </a:solidFill>
                <a:latin typeface="Calibri"/>
                <a:ea typeface="Calibri"/>
                <a:cs typeface="Calibri"/>
                <a:sym typeface="Calibri"/>
              </a:rPr>
              <a:t>866-NSF-GRFP (673-4737)</a:t>
            </a:r>
            <a:endParaRPr sz="2800" b="0" i="0" u="none" strike="noStrike" cap="none">
              <a:solidFill>
                <a:schemeClr val="dk1"/>
              </a:solidFill>
              <a:latin typeface="Calibri"/>
              <a:ea typeface="Calibri"/>
              <a:cs typeface="Calibri"/>
              <a:sym typeface="Calibri"/>
            </a:endParaRPr>
          </a:p>
          <a:p>
            <a:pPr marL="756285" marR="0" lvl="1" indent="-286385" algn="l" rtl="0">
              <a:lnSpc>
                <a:spcPct val="100000"/>
              </a:lnSpc>
              <a:spcBef>
                <a:spcPts val="670"/>
              </a:spcBef>
              <a:spcAft>
                <a:spcPts val="0"/>
              </a:spcAft>
              <a:buClr>
                <a:srgbClr val="0000FF"/>
              </a:buClr>
              <a:buSzPts val="2800"/>
              <a:buFont typeface="Arial"/>
              <a:buChar char="–"/>
            </a:pPr>
            <a:r>
              <a:rPr lang="en-US" sz="2800" b="0" i="0" u="sng" strike="noStrike" cap="none">
                <a:solidFill>
                  <a:srgbClr val="0000FF"/>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info@nsfgrfp.org</a:t>
            </a:r>
            <a:endParaRPr sz="2800" b="0" i="0" u="none" strike="noStrike" cap="none">
              <a:solidFill>
                <a:schemeClr val="dk1"/>
              </a:solidFill>
              <a:latin typeface="Calibri"/>
              <a:ea typeface="Calibri"/>
              <a:cs typeface="Calibri"/>
              <a:sym typeface="Calibri"/>
            </a:endParaRPr>
          </a:p>
        </p:txBody>
      </p:sp>
      <p:sp>
        <p:nvSpPr>
          <p:cNvPr id="176" name="Google Shape;176;p16" descr="Female researcher in a laboratory holding a mouse."/>
          <p:cNvSpPr/>
          <p:nvPr/>
        </p:nvSpPr>
        <p:spPr>
          <a:xfrm>
            <a:off x="5976831" y="4231973"/>
            <a:ext cx="2624962" cy="1870824"/>
          </a:xfrm>
          <a:prstGeom prst="rect">
            <a:avLst/>
          </a:prstGeom>
          <a:blipFill rotWithShape="1">
            <a:blip r:embed="rId5">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2"/>
          <p:cNvSpPr txBox="1">
            <a:spLocks noGrp="1"/>
          </p:cNvSpPr>
          <p:nvPr>
            <p:ph type="title"/>
          </p:nvPr>
        </p:nvSpPr>
        <p:spPr>
          <a:xfrm>
            <a:off x="471677" y="174370"/>
            <a:ext cx="8200644" cy="615553"/>
          </a:xfrm>
          <a:prstGeom prst="rect">
            <a:avLst/>
          </a:prstGeom>
          <a:noFill/>
          <a:ln>
            <a:noFill/>
          </a:ln>
        </p:spPr>
        <p:txBody>
          <a:bodyPr spcFirstLastPara="1" wrap="square" lIns="0" tIns="0" rIns="0" bIns="0" anchor="t" anchorCtr="0">
            <a:spAutoFit/>
          </a:bodyPr>
          <a:lstStyle/>
          <a:p>
            <a:pPr marL="0" lvl="0" indent="0" algn="ctr" rtl="0">
              <a:lnSpc>
                <a:spcPct val="100000"/>
              </a:lnSpc>
              <a:spcBef>
                <a:spcPts val="0"/>
              </a:spcBef>
              <a:spcAft>
                <a:spcPts val="0"/>
              </a:spcAft>
              <a:buSzPts val="1400"/>
              <a:buNone/>
            </a:pPr>
            <a:r>
              <a:rPr lang="en-US"/>
              <a:t>Introduction</a:t>
            </a:r>
            <a:endParaRPr/>
          </a:p>
        </p:txBody>
      </p:sp>
      <p:sp>
        <p:nvSpPr>
          <p:cNvPr id="55" name="Google Shape;55;p2"/>
          <p:cNvSpPr txBox="1">
            <a:spLocks noGrp="1"/>
          </p:cNvSpPr>
          <p:nvPr>
            <p:ph type="body" idx="1"/>
          </p:nvPr>
        </p:nvSpPr>
        <p:spPr>
          <a:xfrm>
            <a:off x="1199288" y="1460307"/>
            <a:ext cx="7408771" cy="3631763"/>
          </a:xfrm>
          <a:prstGeom prst="rect">
            <a:avLst/>
          </a:prstGeom>
          <a:noFill/>
          <a:ln>
            <a:noFill/>
          </a:ln>
        </p:spPr>
        <p:txBody>
          <a:bodyPr spcFirstLastPara="1" wrap="square" lIns="0" tIns="0" rIns="0" bIns="0" anchor="t" anchorCtr="0">
            <a:spAutoFit/>
          </a:bodyPr>
          <a:lstStyle/>
          <a:p>
            <a:pPr marL="0" lvl="0" indent="0" algn="l" rtl="0">
              <a:lnSpc>
                <a:spcPct val="100000"/>
              </a:lnSpc>
              <a:spcBef>
                <a:spcPts val="0"/>
              </a:spcBef>
              <a:spcAft>
                <a:spcPts val="0"/>
              </a:spcAft>
              <a:buSzPts val="1400"/>
              <a:buNone/>
            </a:pPr>
            <a:r>
              <a:rPr lang="en-US" sz="2000"/>
              <a:t>     </a:t>
            </a:r>
            <a:endParaRPr/>
          </a:p>
          <a:p>
            <a:pPr marL="0" lvl="0" indent="0" algn="l" rtl="0">
              <a:lnSpc>
                <a:spcPct val="100000"/>
              </a:lnSpc>
              <a:spcBef>
                <a:spcPts val="0"/>
              </a:spcBef>
              <a:spcAft>
                <a:spcPts val="0"/>
              </a:spcAft>
              <a:buSzPts val="1400"/>
              <a:buNone/>
            </a:pPr>
            <a:r>
              <a:rPr lang="en-US"/>
              <a:t>Robyn Davis</a:t>
            </a:r>
            <a:endParaRPr/>
          </a:p>
          <a:p>
            <a:pPr marL="0" lvl="0" indent="0" algn="l" rtl="0">
              <a:lnSpc>
                <a:spcPct val="100000"/>
              </a:lnSpc>
              <a:spcBef>
                <a:spcPts val="0"/>
              </a:spcBef>
              <a:spcAft>
                <a:spcPts val="0"/>
              </a:spcAft>
              <a:buSzPts val="1400"/>
              <a:buNone/>
            </a:pPr>
            <a:r>
              <a:rPr lang="en-US" sz="2200"/>
              <a:t>Graduate School Office of Fellowships &amp; Awards</a:t>
            </a:r>
            <a:endParaRPr/>
          </a:p>
          <a:p>
            <a:pPr marL="0" lvl="0" indent="0" algn="l" rtl="0">
              <a:lnSpc>
                <a:spcPct val="100000"/>
              </a:lnSpc>
              <a:spcBef>
                <a:spcPts val="0"/>
              </a:spcBef>
              <a:spcAft>
                <a:spcPts val="0"/>
              </a:spcAft>
              <a:buSzPts val="1400"/>
              <a:buNone/>
            </a:pPr>
            <a:r>
              <a:rPr lang="en-US" sz="2200" u="sng">
                <a:solidFill>
                  <a:schemeClr val="hlink"/>
                </a:solidFill>
                <a:hlinkClick r:id="rId3"/>
              </a:rPr>
              <a:t>rldavis@uw.edu </a:t>
            </a:r>
            <a:br>
              <a:rPr lang="en-US" sz="2200"/>
            </a:br>
            <a:endParaRPr sz="2200"/>
          </a:p>
          <a:p>
            <a:pPr marL="0" lvl="0" indent="0" algn="l" rtl="0">
              <a:lnSpc>
                <a:spcPct val="100000"/>
              </a:lnSpc>
              <a:spcBef>
                <a:spcPts val="0"/>
              </a:spcBef>
              <a:spcAft>
                <a:spcPts val="0"/>
              </a:spcAft>
              <a:buSzPts val="1400"/>
              <a:buNone/>
            </a:pPr>
            <a:endParaRPr sz="2200"/>
          </a:p>
          <a:p>
            <a:pPr marL="0" lvl="0" indent="0" algn="l" rtl="0">
              <a:lnSpc>
                <a:spcPct val="100000"/>
              </a:lnSpc>
              <a:spcBef>
                <a:spcPts val="0"/>
              </a:spcBef>
              <a:spcAft>
                <a:spcPts val="0"/>
              </a:spcAft>
              <a:buSzPts val="1400"/>
              <a:buNone/>
            </a:pPr>
            <a:r>
              <a:rPr lang="en-US"/>
              <a:t>Robin Chang</a:t>
            </a:r>
            <a:endParaRPr/>
          </a:p>
          <a:p>
            <a:pPr marL="0" lvl="0" indent="0" algn="l" rtl="0">
              <a:lnSpc>
                <a:spcPct val="100000"/>
              </a:lnSpc>
              <a:spcBef>
                <a:spcPts val="0"/>
              </a:spcBef>
              <a:spcAft>
                <a:spcPts val="0"/>
              </a:spcAft>
              <a:buSzPts val="1400"/>
              <a:buNone/>
            </a:pPr>
            <a:r>
              <a:rPr lang="en-US" sz="2200"/>
              <a:t>Office of Merit  Scholarships, Fellowships &amp; Awards</a:t>
            </a:r>
            <a:endParaRPr/>
          </a:p>
          <a:p>
            <a:pPr marL="0" lvl="0" indent="0" algn="l" rtl="0">
              <a:lnSpc>
                <a:spcPct val="100000"/>
              </a:lnSpc>
              <a:spcBef>
                <a:spcPts val="0"/>
              </a:spcBef>
              <a:spcAft>
                <a:spcPts val="0"/>
              </a:spcAft>
              <a:buSzPts val="1400"/>
              <a:buNone/>
            </a:pPr>
            <a:r>
              <a:rPr lang="en-US" sz="2200" u="sng">
                <a:solidFill>
                  <a:schemeClr val="hlink"/>
                </a:solidFill>
                <a:hlinkClick r:id="rId4"/>
              </a:rPr>
              <a:t>robinc@uw.edu</a:t>
            </a:r>
            <a:r>
              <a:rPr lang="en-US" sz="2200"/>
              <a:t> </a:t>
            </a:r>
            <a:endParaRPr/>
          </a:p>
          <a:p>
            <a:pPr marL="0" lvl="0" indent="0" algn="l" rtl="0">
              <a:lnSpc>
                <a:spcPct val="100000"/>
              </a:lnSpc>
              <a:spcBef>
                <a:spcPts val="0"/>
              </a:spcBef>
              <a:spcAft>
                <a:spcPts val="0"/>
              </a:spcAft>
              <a:buSzPts val="1400"/>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7"/>
          <p:cNvSpPr txBox="1">
            <a:spLocks noGrp="1"/>
          </p:cNvSpPr>
          <p:nvPr>
            <p:ph type="title"/>
          </p:nvPr>
        </p:nvSpPr>
        <p:spPr>
          <a:xfrm>
            <a:off x="471677" y="174370"/>
            <a:ext cx="8200644" cy="615553"/>
          </a:xfrm>
          <a:prstGeom prst="rect">
            <a:avLst/>
          </a:prstGeom>
          <a:noFill/>
          <a:ln>
            <a:noFill/>
          </a:ln>
        </p:spPr>
        <p:txBody>
          <a:bodyPr spcFirstLastPara="1" wrap="square" lIns="0" tIns="0" rIns="0" bIns="0" anchor="t" anchorCtr="0">
            <a:spAutoFit/>
          </a:bodyPr>
          <a:lstStyle/>
          <a:p>
            <a:pPr marL="0" lvl="0" indent="0" algn="l" rtl="0">
              <a:lnSpc>
                <a:spcPct val="100000"/>
              </a:lnSpc>
              <a:spcBef>
                <a:spcPts val="0"/>
              </a:spcBef>
              <a:spcAft>
                <a:spcPts val="0"/>
              </a:spcAft>
              <a:buSzPts val="1400"/>
              <a:buNone/>
            </a:pPr>
            <a:r>
              <a:rPr lang="en-US"/>
              <a:t>University of Washington Contacts</a:t>
            </a:r>
            <a:endParaRPr/>
          </a:p>
        </p:txBody>
      </p:sp>
      <p:sp>
        <p:nvSpPr>
          <p:cNvPr id="182" name="Google Shape;182;p17"/>
          <p:cNvSpPr txBox="1">
            <a:spLocks noGrp="1"/>
          </p:cNvSpPr>
          <p:nvPr>
            <p:ph type="body" idx="1"/>
          </p:nvPr>
        </p:nvSpPr>
        <p:spPr>
          <a:xfrm>
            <a:off x="535940" y="1418951"/>
            <a:ext cx="8310348" cy="5232202"/>
          </a:xfrm>
          <a:prstGeom prst="rect">
            <a:avLst/>
          </a:prstGeom>
          <a:noFill/>
          <a:ln>
            <a:noFill/>
          </a:ln>
        </p:spPr>
        <p:txBody>
          <a:bodyPr spcFirstLastPara="1" wrap="square" lIns="0" tIns="0" rIns="0" bIns="0" anchor="t" anchorCtr="0">
            <a:spAutoFit/>
          </a:bodyPr>
          <a:lstStyle/>
          <a:p>
            <a:pPr marL="457200" lvl="1" indent="0" algn="l" rtl="0">
              <a:lnSpc>
                <a:spcPct val="100000"/>
              </a:lnSpc>
              <a:spcBef>
                <a:spcPts val="0"/>
              </a:spcBef>
              <a:spcAft>
                <a:spcPts val="0"/>
              </a:spcAft>
              <a:buSzPts val="1400"/>
              <a:buNone/>
            </a:pPr>
            <a:r>
              <a:rPr lang="en-US" sz="2600"/>
              <a:t>Current graduate students:</a:t>
            </a:r>
            <a:endParaRPr/>
          </a:p>
          <a:p>
            <a:pPr marL="457200" lvl="1" indent="0" algn="l" rtl="0">
              <a:lnSpc>
                <a:spcPct val="100000"/>
              </a:lnSpc>
              <a:spcBef>
                <a:spcPts val="0"/>
              </a:spcBef>
              <a:spcAft>
                <a:spcPts val="0"/>
              </a:spcAft>
              <a:buSzPts val="1400"/>
              <a:buNone/>
            </a:pPr>
            <a:endParaRPr sz="1500"/>
          </a:p>
          <a:p>
            <a:pPr marL="914400" lvl="2" indent="0" algn="l" rtl="0">
              <a:lnSpc>
                <a:spcPct val="100000"/>
              </a:lnSpc>
              <a:spcBef>
                <a:spcPts val="0"/>
              </a:spcBef>
              <a:spcAft>
                <a:spcPts val="0"/>
              </a:spcAft>
              <a:buSzPts val="1400"/>
              <a:buNone/>
            </a:pPr>
            <a:r>
              <a:rPr lang="en-US" sz="2600"/>
              <a:t>Robyn Davis, Helene Obradovich &amp; Michelle Sutton</a:t>
            </a:r>
            <a:endParaRPr/>
          </a:p>
          <a:p>
            <a:pPr marL="914400" lvl="2" indent="0" algn="l" rtl="0">
              <a:lnSpc>
                <a:spcPct val="100000"/>
              </a:lnSpc>
              <a:spcBef>
                <a:spcPts val="600"/>
              </a:spcBef>
              <a:spcAft>
                <a:spcPts val="0"/>
              </a:spcAft>
              <a:buSzPts val="1400"/>
              <a:buNone/>
            </a:pPr>
            <a:r>
              <a:rPr lang="en-US" sz="2600"/>
              <a:t>Graduate School Office of Fellowships and Awards</a:t>
            </a:r>
            <a:br>
              <a:rPr lang="en-US" sz="2600"/>
            </a:br>
            <a:r>
              <a:rPr lang="en-US" sz="2600" u="sng">
                <a:solidFill>
                  <a:schemeClr val="hlink"/>
                </a:solidFill>
                <a:hlinkClick r:id="rId3"/>
              </a:rPr>
              <a:t>rldavis@uw.edu</a:t>
            </a:r>
            <a:r>
              <a:rPr lang="en-US" sz="2600"/>
              <a:t>; </a:t>
            </a:r>
            <a:r>
              <a:rPr lang="en-US" sz="2600" u="sng">
                <a:solidFill>
                  <a:schemeClr val="hlink"/>
                </a:solidFill>
                <a:hlinkClick r:id="rId4"/>
              </a:rPr>
              <a:t>gradappt@uw.edu</a:t>
            </a:r>
            <a:br>
              <a:rPr lang="en-US" sz="2600"/>
            </a:br>
            <a:endParaRPr sz="2600"/>
          </a:p>
          <a:p>
            <a:pPr marL="457200" lvl="1" indent="0" algn="l" rtl="0">
              <a:lnSpc>
                <a:spcPct val="100000"/>
              </a:lnSpc>
              <a:spcBef>
                <a:spcPts val="0"/>
              </a:spcBef>
              <a:spcAft>
                <a:spcPts val="0"/>
              </a:spcAft>
              <a:buSzPts val="1400"/>
              <a:buNone/>
            </a:pPr>
            <a:r>
              <a:rPr lang="en-US" sz="2600"/>
              <a:t>Current undergraduate students &amp; alumni:</a:t>
            </a:r>
            <a:endParaRPr/>
          </a:p>
          <a:p>
            <a:pPr marL="457200" lvl="1" indent="0" algn="l" rtl="0">
              <a:lnSpc>
                <a:spcPct val="100000"/>
              </a:lnSpc>
              <a:spcBef>
                <a:spcPts val="0"/>
              </a:spcBef>
              <a:spcAft>
                <a:spcPts val="0"/>
              </a:spcAft>
              <a:buSzPts val="1400"/>
              <a:buNone/>
            </a:pPr>
            <a:endParaRPr sz="1500"/>
          </a:p>
          <a:p>
            <a:pPr marL="914400" lvl="2" indent="0" algn="l" rtl="0">
              <a:lnSpc>
                <a:spcPct val="100000"/>
              </a:lnSpc>
              <a:spcBef>
                <a:spcPts val="0"/>
              </a:spcBef>
              <a:spcAft>
                <a:spcPts val="0"/>
              </a:spcAft>
              <a:buSzPts val="1400"/>
              <a:buNone/>
            </a:pPr>
            <a:r>
              <a:rPr lang="en-US" sz="2600"/>
              <a:t>Robin Chang &amp; Emily Smith</a:t>
            </a:r>
            <a:endParaRPr/>
          </a:p>
          <a:p>
            <a:pPr marL="914400" lvl="2" indent="0" algn="l" rtl="0">
              <a:lnSpc>
                <a:spcPct val="100000"/>
              </a:lnSpc>
              <a:spcBef>
                <a:spcPts val="600"/>
              </a:spcBef>
              <a:spcAft>
                <a:spcPts val="0"/>
              </a:spcAft>
              <a:buSzPts val="1400"/>
              <a:buNone/>
            </a:pPr>
            <a:r>
              <a:rPr lang="en-US" sz="2600"/>
              <a:t>Office of Merit Scholarships, Fellowships &amp; Awards</a:t>
            </a:r>
            <a:br>
              <a:rPr lang="en-US" sz="2600"/>
            </a:br>
            <a:r>
              <a:rPr lang="en-US" sz="2600" u="sng">
                <a:solidFill>
                  <a:schemeClr val="hlink"/>
                </a:solidFill>
                <a:hlinkClick r:id="rId5"/>
              </a:rPr>
              <a:t>robinc@uw.edu</a:t>
            </a:r>
            <a:r>
              <a:rPr lang="en-US" sz="2600"/>
              <a:t>; </a:t>
            </a:r>
            <a:r>
              <a:rPr lang="en-US" sz="2600" u="sng">
                <a:solidFill>
                  <a:schemeClr val="hlink"/>
                </a:solidFill>
                <a:hlinkClick r:id="rId6"/>
              </a:rPr>
              <a:t>emilys42@uw.edu</a:t>
            </a:r>
            <a:endParaRPr/>
          </a:p>
          <a:p>
            <a:pPr marL="0" lvl="0" indent="0" algn="l" rtl="0">
              <a:lnSpc>
                <a:spcPct val="100000"/>
              </a:lnSpc>
              <a:spcBef>
                <a:spcPts val="600"/>
              </a:spcBef>
              <a:spcAft>
                <a:spcPts val="0"/>
              </a:spcAft>
              <a:buSzPts val="1400"/>
              <a:buNone/>
            </a:pPr>
            <a:endParaRPr/>
          </a:p>
          <a:p>
            <a:pPr marL="0" lvl="0" indent="0" algn="l" rtl="0">
              <a:lnSpc>
                <a:spcPct val="100000"/>
              </a:lnSpc>
              <a:spcBef>
                <a:spcPts val="600"/>
              </a:spcBef>
              <a:spcAft>
                <a:spcPts val="0"/>
              </a:spcAft>
              <a:buSzPts val="1400"/>
              <a:buNone/>
            </a:pPr>
            <a:r>
              <a:rPr lang="en-US" i="1"/>
              <a:t>Final Tips: Start early &amp; submit well before the deadline!</a:t>
            </a:r>
            <a:endParaRPr i="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Shape 59"/>
        <p:cNvGrpSpPr/>
        <p:nvPr/>
      </p:nvGrpSpPr>
      <p:grpSpPr>
        <a:xfrm>
          <a:off x="0" y="0"/>
          <a:ext cx="0" cy="0"/>
          <a:chOff x="0" y="0"/>
          <a:chExt cx="0" cy="0"/>
        </a:xfrm>
      </p:grpSpPr>
      <p:sp>
        <p:nvSpPr>
          <p:cNvPr id="60" name="Google Shape;60;p3"/>
          <p:cNvSpPr txBox="1">
            <a:spLocks noGrp="1"/>
          </p:cNvSpPr>
          <p:nvPr>
            <p:ph type="title"/>
          </p:nvPr>
        </p:nvSpPr>
        <p:spPr>
          <a:xfrm>
            <a:off x="471677" y="174370"/>
            <a:ext cx="8200644" cy="615553"/>
          </a:xfrm>
          <a:prstGeom prst="rect">
            <a:avLst/>
          </a:prstGeom>
          <a:noFill/>
          <a:ln>
            <a:noFill/>
          </a:ln>
        </p:spPr>
        <p:txBody>
          <a:bodyPr spcFirstLastPara="1" wrap="square" lIns="0" tIns="0" rIns="0" bIns="0" anchor="t" anchorCtr="0">
            <a:spAutoFit/>
          </a:bodyPr>
          <a:lstStyle/>
          <a:p>
            <a:pPr marL="0" lvl="0" indent="0" algn="ctr" rtl="0">
              <a:lnSpc>
                <a:spcPct val="100000"/>
              </a:lnSpc>
              <a:spcBef>
                <a:spcPts val="0"/>
              </a:spcBef>
              <a:spcAft>
                <a:spcPts val="0"/>
              </a:spcAft>
              <a:buSzPts val="1400"/>
              <a:buNone/>
            </a:pPr>
            <a:r>
              <a:rPr lang="en-US"/>
              <a:t>Agenda</a:t>
            </a:r>
            <a:endParaRPr/>
          </a:p>
        </p:txBody>
      </p:sp>
      <p:sp>
        <p:nvSpPr>
          <p:cNvPr id="61" name="Google Shape;61;p3"/>
          <p:cNvSpPr txBox="1">
            <a:spLocks noGrp="1"/>
          </p:cNvSpPr>
          <p:nvPr>
            <p:ph type="body" idx="1"/>
          </p:nvPr>
        </p:nvSpPr>
        <p:spPr>
          <a:xfrm>
            <a:off x="535940" y="1092706"/>
            <a:ext cx="8072119" cy="5478423"/>
          </a:xfrm>
          <a:prstGeom prst="rect">
            <a:avLst/>
          </a:prstGeom>
          <a:noFill/>
          <a:ln>
            <a:noFill/>
          </a:ln>
        </p:spPr>
        <p:txBody>
          <a:bodyPr spcFirstLastPara="1" wrap="square" lIns="0" tIns="0" rIns="0" bIns="0" anchor="t" anchorCtr="0">
            <a:spAutoFit/>
          </a:bodyPr>
          <a:lstStyle/>
          <a:p>
            <a:pPr marL="0" lvl="0" indent="0" algn="l" rtl="0">
              <a:lnSpc>
                <a:spcPct val="100000"/>
              </a:lnSpc>
              <a:spcBef>
                <a:spcPts val="0"/>
              </a:spcBef>
              <a:spcAft>
                <a:spcPts val="0"/>
              </a:spcAft>
              <a:buClr>
                <a:schemeClr val="dk1"/>
              </a:buClr>
              <a:buSzPts val="2800"/>
              <a:buNone/>
            </a:pPr>
            <a:r>
              <a:rPr lang="en-US"/>
              <a:t>1. NSF GRFP – What is it?</a:t>
            </a:r>
            <a:endParaRPr/>
          </a:p>
          <a:p>
            <a:pPr marL="514350" lvl="0" indent="-336550" algn="l" rtl="0">
              <a:lnSpc>
                <a:spcPct val="100000"/>
              </a:lnSpc>
              <a:spcBef>
                <a:spcPts val="0"/>
              </a:spcBef>
              <a:spcAft>
                <a:spcPts val="0"/>
              </a:spcAft>
              <a:buClr>
                <a:schemeClr val="dk1"/>
              </a:buClr>
              <a:buSzPts val="2800"/>
              <a:buFont typeface="Calibri"/>
              <a:buNone/>
            </a:pPr>
            <a:endParaRPr/>
          </a:p>
          <a:p>
            <a:pPr marL="0" lvl="0" indent="0" algn="l" rtl="0">
              <a:lnSpc>
                <a:spcPct val="100000"/>
              </a:lnSpc>
              <a:spcBef>
                <a:spcPts val="0"/>
              </a:spcBef>
              <a:spcAft>
                <a:spcPts val="0"/>
              </a:spcAft>
              <a:buClr>
                <a:schemeClr val="dk1"/>
              </a:buClr>
              <a:buSzPts val="2800"/>
              <a:buNone/>
            </a:pPr>
            <a:r>
              <a:rPr lang="en-US"/>
              <a:t>2. Who is it for?</a:t>
            </a:r>
            <a:endParaRPr/>
          </a:p>
          <a:p>
            <a:pPr marL="514350" lvl="0" indent="-336550" algn="l" rtl="0">
              <a:lnSpc>
                <a:spcPct val="100000"/>
              </a:lnSpc>
              <a:spcBef>
                <a:spcPts val="0"/>
              </a:spcBef>
              <a:spcAft>
                <a:spcPts val="0"/>
              </a:spcAft>
              <a:buClr>
                <a:schemeClr val="dk1"/>
              </a:buClr>
              <a:buSzPts val="2800"/>
              <a:buFont typeface="Calibri"/>
              <a:buNone/>
            </a:pPr>
            <a:endParaRPr/>
          </a:p>
          <a:p>
            <a:pPr marL="0" lvl="0" indent="0" algn="l" rtl="0">
              <a:lnSpc>
                <a:spcPct val="100000"/>
              </a:lnSpc>
              <a:spcBef>
                <a:spcPts val="0"/>
              </a:spcBef>
              <a:spcAft>
                <a:spcPts val="0"/>
              </a:spcAft>
              <a:buClr>
                <a:schemeClr val="dk1"/>
              </a:buClr>
              <a:buSzPts val="2800"/>
              <a:buNone/>
            </a:pPr>
            <a:r>
              <a:rPr lang="en-US"/>
              <a:t>3. The Application</a:t>
            </a:r>
            <a:endParaRPr/>
          </a:p>
          <a:p>
            <a:pPr marL="971550" lvl="1" indent="-514350" algn="l" rtl="0">
              <a:lnSpc>
                <a:spcPct val="100000"/>
              </a:lnSpc>
              <a:spcBef>
                <a:spcPts val="0"/>
              </a:spcBef>
              <a:spcAft>
                <a:spcPts val="0"/>
              </a:spcAft>
              <a:buSzPts val="2200"/>
              <a:buFont typeface="Calibri"/>
              <a:buAutoNum type="alphaUcPeriod"/>
            </a:pPr>
            <a:r>
              <a:rPr lang="en-US" sz="2200"/>
              <a:t>Components</a:t>
            </a:r>
            <a:endParaRPr/>
          </a:p>
          <a:p>
            <a:pPr marL="971550" lvl="1" indent="-514350" algn="l" rtl="0">
              <a:lnSpc>
                <a:spcPct val="100000"/>
              </a:lnSpc>
              <a:spcBef>
                <a:spcPts val="0"/>
              </a:spcBef>
              <a:spcAft>
                <a:spcPts val="0"/>
              </a:spcAft>
              <a:buSzPts val="2200"/>
              <a:buFont typeface="Calibri"/>
              <a:buAutoNum type="alphaUcPeriod"/>
            </a:pPr>
            <a:r>
              <a:rPr lang="en-US" sz="2200"/>
              <a:t>Logistics</a:t>
            </a:r>
            <a:endParaRPr/>
          </a:p>
          <a:p>
            <a:pPr marL="971550" lvl="1" indent="-514350" algn="l" rtl="0">
              <a:lnSpc>
                <a:spcPct val="100000"/>
              </a:lnSpc>
              <a:spcBef>
                <a:spcPts val="0"/>
              </a:spcBef>
              <a:spcAft>
                <a:spcPts val="0"/>
              </a:spcAft>
              <a:buSzPts val="2200"/>
              <a:buFont typeface="Calibri"/>
              <a:buAutoNum type="alphaUcPeriod"/>
            </a:pPr>
            <a:r>
              <a:rPr lang="en-US" sz="2200"/>
              <a:t>Evaluation criteria </a:t>
            </a:r>
            <a:endParaRPr/>
          </a:p>
          <a:p>
            <a:pPr marL="971550" lvl="1" indent="-514350" algn="l" rtl="0">
              <a:lnSpc>
                <a:spcPct val="100000"/>
              </a:lnSpc>
              <a:spcBef>
                <a:spcPts val="0"/>
              </a:spcBef>
              <a:spcAft>
                <a:spcPts val="0"/>
              </a:spcAft>
              <a:buSzPts val="2200"/>
              <a:buFont typeface="Calibri"/>
              <a:buAutoNum type="alphaUcPeriod"/>
            </a:pPr>
            <a:r>
              <a:rPr lang="en-US" sz="2200"/>
              <a:t>Statements</a:t>
            </a:r>
            <a:endParaRPr/>
          </a:p>
          <a:p>
            <a:pPr marL="971550" lvl="1" indent="-514350" algn="l" rtl="0">
              <a:lnSpc>
                <a:spcPct val="100000"/>
              </a:lnSpc>
              <a:spcBef>
                <a:spcPts val="0"/>
              </a:spcBef>
              <a:spcAft>
                <a:spcPts val="0"/>
              </a:spcAft>
              <a:buSzPts val="2200"/>
              <a:buFont typeface="Calibri"/>
              <a:buAutoNum type="alphaUcPeriod"/>
            </a:pPr>
            <a:r>
              <a:rPr lang="en-US" sz="2200"/>
              <a:t>Application Review</a:t>
            </a:r>
            <a:endParaRPr/>
          </a:p>
          <a:p>
            <a:pPr marL="971550" lvl="1" indent="-514350" algn="l" rtl="0">
              <a:lnSpc>
                <a:spcPct val="100000"/>
              </a:lnSpc>
              <a:spcBef>
                <a:spcPts val="0"/>
              </a:spcBef>
              <a:spcAft>
                <a:spcPts val="0"/>
              </a:spcAft>
              <a:buSzPts val="2200"/>
              <a:buFont typeface="Calibri"/>
              <a:buAutoNum type="alphaUcPeriod"/>
            </a:pPr>
            <a:r>
              <a:rPr lang="en-US" sz="2200"/>
              <a:t>Competitive Factors</a:t>
            </a:r>
            <a:endParaRPr/>
          </a:p>
          <a:p>
            <a:pPr marL="514350" lvl="0" indent="-336550" algn="l" rtl="0">
              <a:lnSpc>
                <a:spcPct val="100000"/>
              </a:lnSpc>
              <a:spcBef>
                <a:spcPts val="0"/>
              </a:spcBef>
              <a:spcAft>
                <a:spcPts val="0"/>
              </a:spcAft>
              <a:buClr>
                <a:schemeClr val="dk1"/>
              </a:buClr>
              <a:buSzPts val="2800"/>
              <a:buFont typeface="Calibri"/>
              <a:buNone/>
            </a:pPr>
            <a:endParaRPr/>
          </a:p>
          <a:p>
            <a:pPr marL="0" lvl="0" indent="0" algn="l" rtl="0">
              <a:lnSpc>
                <a:spcPct val="100000"/>
              </a:lnSpc>
              <a:spcBef>
                <a:spcPts val="0"/>
              </a:spcBef>
              <a:spcAft>
                <a:spcPts val="0"/>
              </a:spcAft>
              <a:buClr>
                <a:schemeClr val="dk1"/>
              </a:buClr>
              <a:buSzPts val="2800"/>
              <a:buNone/>
            </a:pPr>
            <a:r>
              <a:rPr lang="en-US"/>
              <a:t>4. Resources</a:t>
            </a:r>
            <a:endParaRPr/>
          </a:p>
          <a:p>
            <a:pPr marL="457200" lvl="0" indent="-279400" algn="l" rtl="0">
              <a:lnSpc>
                <a:spcPct val="100000"/>
              </a:lnSpc>
              <a:spcBef>
                <a:spcPts val="0"/>
              </a:spcBef>
              <a:spcAft>
                <a:spcPts val="0"/>
              </a:spcAft>
              <a:buClr>
                <a:schemeClr val="dk1"/>
              </a:buClr>
              <a:buSzPts val="2800"/>
              <a:buFont typeface="Arial"/>
              <a:buNone/>
            </a:pPr>
            <a:endParaRPr/>
          </a:p>
        </p:txBody>
      </p:sp>
      <p:pic>
        <p:nvPicPr>
          <p:cNvPr id="62" name="Google Shape;62;p3" descr="A woman doing research in a lab"/>
          <p:cNvPicPr preferRelativeResize="0"/>
          <p:nvPr/>
        </p:nvPicPr>
        <p:blipFill rotWithShape="1">
          <a:blip r:embed="rId3">
            <a:alphaModFix/>
          </a:blip>
          <a:srcRect/>
          <a:stretch/>
        </p:blipFill>
        <p:spPr>
          <a:xfrm>
            <a:off x="6119114" y="1273051"/>
            <a:ext cx="2262286" cy="1567850"/>
          </a:xfrm>
          <a:prstGeom prst="rect">
            <a:avLst/>
          </a:prstGeom>
          <a:noFill/>
          <a:ln w="76200" cap="flat" cmpd="sng">
            <a:solidFill>
              <a:schemeClr val="dk2"/>
            </a:solidFill>
            <a:prstDash val="solid"/>
            <a:round/>
            <a:headEnd type="none" w="sm" len="sm"/>
            <a:tailEnd type="none" w="sm" len="sm"/>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4"/>
          <p:cNvSpPr txBox="1">
            <a:spLocks noGrp="1"/>
          </p:cNvSpPr>
          <p:nvPr>
            <p:ph type="title"/>
          </p:nvPr>
        </p:nvSpPr>
        <p:spPr>
          <a:xfrm>
            <a:off x="471677" y="174370"/>
            <a:ext cx="8200644" cy="677108"/>
          </a:xfrm>
          <a:prstGeom prst="rect">
            <a:avLst/>
          </a:prstGeom>
          <a:noFill/>
          <a:ln>
            <a:noFill/>
          </a:ln>
        </p:spPr>
        <p:txBody>
          <a:bodyPr spcFirstLastPara="1" wrap="square" lIns="0" tIns="0" rIns="0" bIns="0" anchor="t" anchorCtr="0">
            <a:spAutoFit/>
          </a:bodyPr>
          <a:lstStyle/>
          <a:p>
            <a:pPr marL="671195" lvl="0" indent="0" algn="ctr" rtl="0">
              <a:lnSpc>
                <a:spcPct val="100000"/>
              </a:lnSpc>
              <a:spcBef>
                <a:spcPts val="0"/>
              </a:spcBef>
              <a:spcAft>
                <a:spcPts val="0"/>
              </a:spcAft>
              <a:buSzPts val="1400"/>
              <a:buNone/>
            </a:pPr>
            <a:r>
              <a:rPr lang="en-US" sz="4400"/>
              <a:t>GRFP Goals</a:t>
            </a:r>
            <a:endParaRPr/>
          </a:p>
        </p:txBody>
      </p:sp>
      <p:sp>
        <p:nvSpPr>
          <p:cNvPr id="68" name="Google Shape;68;p4"/>
          <p:cNvSpPr txBox="1"/>
          <p:nvPr/>
        </p:nvSpPr>
        <p:spPr>
          <a:xfrm>
            <a:off x="535940" y="1518824"/>
            <a:ext cx="8191500" cy="2523768"/>
          </a:xfrm>
          <a:prstGeom prst="rect">
            <a:avLst/>
          </a:prstGeom>
          <a:noFill/>
          <a:ln>
            <a:noFill/>
          </a:ln>
        </p:spPr>
        <p:txBody>
          <a:bodyPr spcFirstLastPara="1" wrap="square" lIns="0" tIns="0" rIns="0" bIns="0" anchor="t" anchorCtr="0">
            <a:spAutoFit/>
          </a:bodyPr>
          <a:lstStyle/>
          <a:p>
            <a:pPr marL="355600" marR="5080" lvl="0" indent="-342900" algn="l" rtl="0">
              <a:lnSpc>
                <a:spcPct val="100000"/>
              </a:lnSpc>
              <a:spcBef>
                <a:spcPts val="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To support individuals who have demonstrated the potential to be high achieving scientists and engineers, </a:t>
            </a:r>
            <a:r>
              <a:rPr lang="en-US" sz="2400" b="1" i="0" u="none" strike="noStrike" cap="none">
                <a:solidFill>
                  <a:schemeClr val="dk1"/>
                </a:solidFill>
                <a:latin typeface="Calibri"/>
                <a:ea typeface="Calibri"/>
                <a:cs typeface="Calibri"/>
                <a:sym typeface="Calibri"/>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
                  </a:ext>
                </a:extLst>
              </a:rPr>
              <a:t>early in their careers.</a:t>
            </a:r>
            <a:endParaRPr sz="2400" b="1" i="0" u="none" strike="noStrike" cap="none">
              <a:solidFill>
                <a:schemeClr val="dk1"/>
              </a:solidFill>
              <a:latin typeface="Calibri"/>
              <a:ea typeface="Calibri"/>
              <a:cs typeface="Calibri"/>
              <a:sym typeface="Calibri"/>
            </a:endParaRPr>
          </a:p>
          <a:p>
            <a:pPr marL="0" marR="0" lvl="0" indent="0" algn="l" rtl="0">
              <a:lnSpc>
                <a:spcPct val="100000"/>
              </a:lnSpc>
              <a:spcBef>
                <a:spcPts val="7"/>
              </a:spcBef>
              <a:spcAft>
                <a:spcPts val="0"/>
              </a:spcAft>
              <a:buClr>
                <a:schemeClr val="dk1"/>
              </a:buClr>
              <a:buSzPts val="3800"/>
              <a:buFont typeface="Arial"/>
              <a:buNone/>
            </a:pPr>
            <a:endParaRPr sz="2000" b="0" i="0" u="none" strike="noStrike" cap="none">
              <a:solidFill>
                <a:schemeClr val="dk1"/>
              </a:solidFill>
              <a:latin typeface="Times New Roman"/>
              <a:ea typeface="Times New Roman"/>
              <a:cs typeface="Times New Roman"/>
              <a:sym typeface="Times New Roman"/>
            </a:endParaRPr>
          </a:p>
          <a:p>
            <a:pPr marL="355600" marR="925830" lvl="0" indent="-342900" algn="l" rtl="0">
              <a:lnSpc>
                <a:spcPct val="100000"/>
              </a:lnSpc>
              <a:spcBef>
                <a:spcPts val="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To </a:t>
            </a:r>
            <a:r>
              <a:rPr lang="en-US" sz="2400" b="1" i="0" u="none" strike="noStrike" cap="none">
                <a:solidFill>
                  <a:schemeClr val="dk1"/>
                </a:solidFill>
                <a:latin typeface="Calibri"/>
                <a:ea typeface="Calibri"/>
                <a:cs typeface="Calibri"/>
                <a:sym typeface="Calibri"/>
              </a:rPr>
              <a:t>broaden participation</a:t>
            </a:r>
            <a:r>
              <a:rPr lang="en-US" sz="2400" b="0" i="0" u="none" strike="noStrike" cap="none">
                <a:solidFill>
                  <a:schemeClr val="dk1"/>
                </a:solidFill>
                <a:latin typeface="Calibri"/>
                <a:ea typeface="Calibri"/>
                <a:cs typeface="Calibri"/>
                <a:sym typeface="Calibri"/>
              </a:rPr>
              <a:t> in science and engineering of underrepresented groups, including women, minorities, persons with disabilities and veterans.</a:t>
            </a:r>
            <a:endParaRPr sz="1400" b="0" i="0" u="none" strike="noStrike" cap="none">
              <a:solidFill>
                <a:srgbClr val="000000"/>
              </a:solidFill>
              <a:latin typeface="Arial"/>
              <a:ea typeface="Arial"/>
              <a:cs typeface="Arial"/>
              <a:sym typeface="Arial"/>
            </a:endParaRPr>
          </a:p>
        </p:txBody>
      </p:sp>
      <p:sp>
        <p:nvSpPr>
          <p:cNvPr id="69" name="Google Shape;69;p4" descr="A group of scientists in a lab"/>
          <p:cNvSpPr/>
          <p:nvPr/>
        </p:nvSpPr>
        <p:spPr>
          <a:xfrm>
            <a:off x="6667309" y="4277922"/>
            <a:ext cx="2223967" cy="2405708"/>
          </a:xfrm>
          <a:prstGeom prst="rect">
            <a:avLst/>
          </a:prstGeom>
          <a:blipFill rotWithShape="1">
            <a:blip r:embed="rId3">
              <a:alphaModFix/>
            </a:blip>
            <a:stretch>
              <a:fillRect/>
            </a:stretch>
          </a:blipFill>
          <a:ln w="76200" cap="flat" cmpd="sng">
            <a:solidFill>
              <a:schemeClr val="dk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5"/>
          <p:cNvSpPr txBox="1">
            <a:spLocks noGrp="1"/>
          </p:cNvSpPr>
          <p:nvPr>
            <p:ph type="title"/>
          </p:nvPr>
        </p:nvSpPr>
        <p:spPr>
          <a:xfrm>
            <a:off x="471677" y="174370"/>
            <a:ext cx="8200644" cy="615553"/>
          </a:xfrm>
          <a:prstGeom prst="rect">
            <a:avLst/>
          </a:prstGeom>
          <a:noFill/>
          <a:ln>
            <a:noFill/>
          </a:ln>
        </p:spPr>
        <p:txBody>
          <a:bodyPr spcFirstLastPara="1" wrap="square" lIns="0" tIns="0" rIns="0" bIns="0" anchor="t" anchorCtr="0">
            <a:spAutoFit/>
          </a:bodyPr>
          <a:lstStyle/>
          <a:p>
            <a:pPr marL="0" lvl="0" indent="0" algn="ctr" rtl="0">
              <a:lnSpc>
                <a:spcPct val="100000"/>
              </a:lnSpc>
              <a:spcBef>
                <a:spcPts val="0"/>
              </a:spcBef>
              <a:spcAft>
                <a:spcPts val="0"/>
              </a:spcAft>
              <a:buSzPts val="1400"/>
              <a:buNone/>
            </a:pPr>
            <a:r>
              <a:rPr lang="en-US"/>
              <a:t>How much is it?</a:t>
            </a:r>
            <a:endParaRPr/>
          </a:p>
        </p:txBody>
      </p:sp>
      <p:sp>
        <p:nvSpPr>
          <p:cNvPr id="75" name="Google Shape;75;p5"/>
          <p:cNvSpPr txBox="1">
            <a:spLocks noGrp="1"/>
          </p:cNvSpPr>
          <p:nvPr>
            <p:ph type="body" idx="1"/>
          </p:nvPr>
        </p:nvSpPr>
        <p:spPr>
          <a:xfrm>
            <a:off x="535940" y="1448051"/>
            <a:ext cx="8072100" cy="4155000"/>
          </a:xfrm>
          <a:prstGeom prst="rect">
            <a:avLst/>
          </a:prstGeom>
          <a:noFill/>
          <a:ln>
            <a:noFill/>
          </a:ln>
        </p:spPr>
        <p:txBody>
          <a:bodyPr spcFirstLastPara="1" wrap="square" lIns="0" tIns="0" rIns="0" bIns="0" anchor="t" anchorCtr="0">
            <a:spAutoFit/>
          </a:bodyPr>
          <a:lstStyle/>
          <a:p>
            <a:pPr marL="457200" lvl="0" indent="-457200" algn="l" rtl="0">
              <a:lnSpc>
                <a:spcPct val="100000"/>
              </a:lnSpc>
              <a:spcBef>
                <a:spcPts val="0"/>
              </a:spcBef>
              <a:spcAft>
                <a:spcPts val="0"/>
              </a:spcAft>
              <a:buClr>
                <a:schemeClr val="dk1"/>
              </a:buClr>
              <a:buSzPts val="3000"/>
              <a:buFont typeface="Arial"/>
              <a:buChar char="•"/>
            </a:pPr>
            <a:r>
              <a:rPr lang="en-US" sz="3000"/>
              <a:t>$138,000 in a five-year period</a:t>
            </a:r>
            <a:endParaRPr/>
          </a:p>
          <a:p>
            <a:pPr marL="914400" lvl="1" indent="-457200" algn="l" rtl="0">
              <a:lnSpc>
                <a:spcPct val="100000"/>
              </a:lnSpc>
              <a:spcBef>
                <a:spcPts val="1200"/>
              </a:spcBef>
              <a:spcAft>
                <a:spcPts val="0"/>
              </a:spcAft>
              <a:buSzPts val="2600"/>
              <a:buFont typeface="Noto Sans Symbols"/>
              <a:buChar char="▪"/>
            </a:pPr>
            <a:r>
              <a:rPr lang="en-US" sz="2600"/>
              <a:t>Fellow chooses three of the five years to receive:</a:t>
            </a:r>
            <a:endParaRPr/>
          </a:p>
          <a:p>
            <a:pPr marL="1371600" lvl="2" indent="-457200" algn="l" rtl="0">
              <a:lnSpc>
                <a:spcPct val="100000"/>
              </a:lnSpc>
              <a:spcBef>
                <a:spcPts val="2400"/>
              </a:spcBef>
              <a:spcAft>
                <a:spcPts val="0"/>
              </a:spcAft>
              <a:buSzPts val="2600"/>
              <a:buFont typeface="Noto Sans Symbols"/>
              <a:buChar char="❑"/>
            </a:pPr>
            <a:r>
              <a:rPr lang="en-US" sz="2600"/>
              <a:t>$34,000 annual stipend</a:t>
            </a:r>
            <a:endParaRPr/>
          </a:p>
          <a:p>
            <a:pPr marL="1371600" lvl="2" indent="-457200" algn="l" rtl="0">
              <a:lnSpc>
                <a:spcPct val="100000"/>
              </a:lnSpc>
              <a:spcBef>
                <a:spcPts val="2400"/>
              </a:spcBef>
              <a:spcAft>
                <a:spcPts val="0"/>
              </a:spcAft>
              <a:buSzPts val="2600"/>
              <a:buFont typeface="Noto Sans Symbols"/>
              <a:buChar char="❑"/>
            </a:pPr>
            <a:r>
              <a:rPr lang="en-US" sz="2600"/>
              <a:t>$12,000 for tuition (UW (and other universities) cover the remainder of tuition for fellows during those three years)</a:t>
            </a:r>
            <a:endParaRPr/>
          </a:p>
          <a:p>
            <a:pPr marL="1371600" lvl="2" indent="-292100" algn="l" rtl="0">
              <a:lnSpc>
                <a:spcPct val="100000"/>
              </a:lnSpc>
              <a:spcBef>
                <a:spcPts val="0"/>
              </a:spcBef>
              <a:spcAft>
                <a:spcPts val="0"/>
              </a:spcAft>
              <a:buSzPts val="2600"/>
              <a:buFont typeface="Arial"/>
              <a:buNone/>
            </a:pPr>
            <a:endParaRPr sz="2600"/>
          </a:p>
          <a:p>
            <a:pPr marL="457200" lvl="0" indent="0" algn="l" rtl="0">
              <a:lnSpc>
                <a:spcPct val="100000"/>
              </a:lnSpc>
              <a:spcBef>
                <a:spcPts val="0"/>
              </a:spcBef>
              <a:spcAft>
                <a:spcPts val="0"/>
              </a:spcAft>
              <a:buSzPts val="1400"/>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6"/>
          <p:cNvSpPr txBox="1">
            <a:spLocks noGrp="1"/>
          </p:cNvSpPr>
          <p:nvPr>
            <p:ph type="title"/>
          </p:nvPr>
        </p:nvSpPr>
        <p:spPr>
          <a:xfrm>
            <a:off x="471677" y="174370"/>
            <a:ext cx="8200644" cy="615553"/>
          </a:xfrm>
          <a:prstGeom prst="rect">
            <a:avLst/>
          </a:prstGeom>
          <a:noFill/>
          <a:ln>
            <a:noFill/>
          </a:ln>
        </p:spPr>
        <p:txBody>
          <a:bodyPr spcFirstLastPara="1" wrap="square" lIns="0" tIns="0" rIns="0" bIns="0" anchor="t" anchorCtr="0">
            <a:spAutoFit/>
          </a:bodyPr>
          <a:lstStyle/>
          <a:p>
            <a:pPr marL="0" lvl="0" indent="0" algn="ctr" rtl="0">
              <a:lnSpc>
                <a:spcPct val="100000"/>
              </a:lnSpc>
              <a:spcBef>
                <a:spcPts val="0"/>
              </a:spcBef>
              <a:spcAft>
                <a:spcPts val="0"/>
              </a:spcAft>
              <a:buSzPts val="1400"/>
              <a:buNone/>
            </a:pPr>
            <a:r>
              <a:rPr lang="en-US"/>
              <a:t>GRFP Eligibility</a:t>
            </a:r>
            <a:endParaRPr/>
          </a:p>
        </p:txBody>
      </p:sp>
      <p:sp>
        <p:nvSpPr>
          <p:cNvPr id="81" name="Google Shape;81;p6"/>
          <p:cNvSpPr txBox="1">
            <a:spLocks noGrp="1"/>
          </p:cNvSpPr>
          <p:nvPr>
            <p:ph type="body" idx="1"/>
          </p:nvPr>
        </p:nvSpPr>
        <p:spPr>
          <a:xfrm>
            <a:off x="471677" y="1239164"/>
            <a:ext cx="8364600" cy="5201424"/>
          </a:xfrm>
          <a:prstGeom prst="rect">
            <a:avLst/>
          </a:prstGeom>
          <a:noFill/>
          <a:ln>
            <a:noFill/>
          </a:ln>
        </p:spPr>
        <p:txBody>
          <a:bodyPr spcFirstLastPara="1" wrap="square" lIns="0" tIns="0" rIns="0" bIns="0" anchor="t" anchorCtr="0">
            <a:spAutoFit/>
          </a:bodyPr>
          <a:lstStyle/>
          <a:p>
            <a:pPr marL="355600" lvl="0" indent="-342900" algn="l" rtl="0">
              <a:lnSpc>
                <a:spcPct val="100000"/>
              </a:lnSpc>
              <a:spcBef>
                <a:spcPts val="0"/>
              </a:spcBef>
              <a:spcAft>
                <a:spcPts val="0"/>
              </a:spcAft>
              <a:buClr>
                <a:schemeClr val="dk1"/>
              </a:buClr>
              <a:buSzPts val="2800"/>
              <a:buFont typeface="Arial"/>
              <a:buChar char="•"/>
            </a:pPr>
            <a:r>
              <a:rPr lang="en-US" dirty="0"/>
              <a:t>U.S. citizens, nationals, and permanent residents</a:t>
            </a:r>
            <a:endParaRPr dirty="0"/>
          </a:p>
          <a:p>
            <a:pPr marL="355600" lvl="0" indent="-342900" algn="l" rtl="0">
              <a:lnSpc>
                <a:spcPct val="100000"/>
              </a:lnSpc>
              <a:spcBef>
                <a:spcPts val="0"/>
              </a:spcBef>
              <a:spcAft>
                <a:spcPts val="0"/>
              </a:spcAft>
              <a:buClr>
                <a:schemeClr val="dk1"/>
              </a:buClr>
              <a:buSzPts val="2800"/>
              <a:buFont typeface="Arial"/>
              <a:buChar char="•"/>
            </a:pPr>
            <a:r>
              <a:rPr lang="en-US"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
                  </a:ext>
                </a:extLst>
              </a:rPr>
              <a:t>Research-based social science, science &amp; engineering graduate degree programs </a:t>
            </a:r>
            <a:endParaRPr dirty="0"/>
          </a:p>
          <a:p>
            <a:pPr marL="812800" lvl="1" indent="-342900" algn="l" rtl="0">
              <a:lnSpc>
                <a:spcPct val="100000"/>
              </a:lnSpc>
              <a:spcBef>
                <a:spcPts val="0"/>
              </a:spcBef>
              <a:spcAft>
                <a:spcPts val="0"/>
              </a:spcAft>
              <a:buClr>
                <a:schemeClr val="dk1"/>
              </a:buClr>
              <a:buSzPts val="2800"/>
              <a:buFont typeface="Arial"/>
              <a:buChar char="•"/>
            </a:pPr>
            <a:r>
              <a:rPr lang="en-US" sz="2200" dirty="0"/>
              <a:t>Focused on basic science (theory) rather than application </a:t>
            </a:r>
            <a:endParaRPr sz="2200" dirty="0"/>
          </a:p>
          <a:p>
            <a:pPr marL="812800" lvl="1" indent="-342900" algn="l" rtl="0">
              <a:lnSpc>
                <a:spcPct val="100000"/>
              </a:lnSpc>
              <a:spcBef>
                <a:spcPts val="0"/>
              </a:spcBef>
              <a:spcAft>
                <a:spcPts val="0"/>
              </a:spcAft>
              <a:buClr>
                <a:schemeClr val="dk1"/>
              </a:buClr>
              <a:buSzPts val="2800"/>
              <a:buFont typeface="Arial"/>
              <a:buChar char="•"/>
            </a:pPr>
            <a:r>
              <a:rPr lang="en-US" sz="2200" dirty="0"/>
              <a:t>Complete list of eligible fields is </a:t>
            </a:r>
            <a:r>
              <a:rPr lang="en-US" sz="2200" dirty="0">
                <a:hlinkClick r:id="rId3"/>
              </a:rPr>
              <a:t>in the solicitation </a:t>
            </a:r>
            <a:r>
              <a:rPr lang="en-US" sz="2200" dirty="0"/>
              <a:t>&amp; at the </a:t>
            </a:r>
            <a:r>
              <a:rPr lang="en-US" sz="2200" u="sng" dirty="0">
                <a:solidFill>
                  <a:schemeClr val="hlink"/>
                </a:solidFill>
                <a:hlinkClick r:id="rId4"/>
              </a:rPr>
              <a:t>NSF GRFP website</a:t>
            </a:r>
            <a:endParaRPr dirty="0"/>
          </a:p>
          <a:p>
            <a:pPr marL="355600" lvl="0" indent="-342900" algn="l" rtl="0">
              <a:lnSpc>
                <a:spcPct val="100000"/>
              </a:lnSpc>
              <a:spcBef>
                <a:spcPts val="0"/>
              </a:spcBef>
              <a:spcAft>
                <a:spcPts val="0"/>
              </a:spcAft>
              <a:buClr>
                <a:schemeClr val="dk1"/>
              </a:buClr>
              <a:buSzPts val="2800"/>
              <a:buFont typeface="Arial"/>
              <a:buChar char="•"/>
            </a:pPr>
            <a:r>
              <a:rPr lang="en-US" dirty="0"/>
              <a:t>Undergraduate seniors </a:t>
            </a:r>
            <a:r>
              <a:rPr lang="en-US"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
                  </a:ext>
                </a:extLst>
              </a:rPr>
              <a:t>and alumni</a:t>
            </a:r>
            <a:endParaRPr dirty="0"/>
          </a:p>
          <a:p>
            <a:pPr marL="355600" lvl="0" indent="-342900" algn="l" rtl="0">
              <a:lnSpc>
                <a:spcPct val="100000"/>
              </a:lnSpc>
              <a:spcBef>
                <a:spcPts val="0"/>
              </a:spcBef>
              <a:spcAft>
                <a:spcPts val="0"/>
              </a:spcAft>
              <a:buClr>
                <a:schemeClr val="dk1"/>
              </a:buClr>
              <a:buSzPts val="2800"/>
              <a:buFont typeface="Arial"/>
              <a:buChar char="•"/>
            </a:pPr>
            <a:r>
              <a:rPr lang="en-US" dirty="0"/>
              <a:t>Graduate students who: </a:t>
            </a:r>
            <a:endParaRPr dirty="0"/>
          </a:p>
          <a:p>
            <a:pPr marL="812800" lvl="1" indent="-342900" algn="l" rtl="0">
              <a:lnSpc>
                <a:spcPct val="100000"/>
              </a:lnSpc>
              <a:spcBef>
                <a:spcPts val="0"/>
              </a:spcBef>
              <a:spcAft>
                <a:spcPts val="0"/>
              </a:spcAft>
              <a:buSzPts val="2200"/>
              <a:buFont typeface="Arial"/>
              <a:buChar char="•"/>
            </a:pPr>
            <a:r>
              <a:rPr lang="en-US" sz="2200" dirty="0"/>
              <a:t>have completed less than 12 months of graduate study;</a:t>
            </a:r>
            <a:endParaRPr dirty="0"/>
          </a:p>
          <a:p>
            <a:pPr marL="812800" lvl="1" indent="-342900" algn="l" rtl="0">
              <a:lnSpc>
                <a:spcPct val="100000"/>
              </a:lnSpc>
              <a:spcBef>
                <a:spcPts val="0"/>
              </a:spcBef>
              <a:spcAft>
                <a:spcPts val="0"/>
              </a:spcAft>
              <a:buSzPts val="2200"/>
              <a:buFont typeface="Arial"/>
              <a:buChar char="•"/>
            </a:pPr>
            <a:r>
              <a:rPr lang="en-US" sz="2200" dirty="0"/>
              <a:t>have never received a graduate degree; or</a:t>
            </a:r>
            <a:endParaRPr dirty="0"/>
          </a:p>
          <a:p>
            <a:pPr marL="812800" lvl="1" indent="-342900" algn="l" rtl="0">
              <a:lnSpc>
                <a:spcPct val="100000"/>
              </a:lnSpc>
              <a:spcBef>
                <a:spcPts val="0"/>
              </a:spcBef>
              <a:spcAft>
                <a:spcPts val="0"/>
              </a:spcAft>
              <a:buSzPts val="2200"/>
              <a:buFont typeface="Arial"/>
              <a:buChar char="•"/>
            </a:pPr>
            <a:r>
              <a:rPr lang="en-US" sz="2200" dirty="0"/>
              <a:t>earned a graduate degree more than two consecutive years ago and are not enrolled in graduate study at the time of application</a:t>
            </a:r>
            <a:endParaRPr dirty="0"/>
          </a:p>
          <a:p>
            <a:pPr marL="812800" lvl="1" indent="-279400" algn="l" rtl="0">
              <a:lnSpc>
                <a:spcPct val="100000"/>
              </a:lnSpc>
              <a:spcBef>
                <a:spcPts val="0"/>
              </a:spcBef>
              <a:spcAft>
                <a:spcPts val="0"/>
              </a:spcAft>
              <a:buSzPts val="1000"/>
              <a:buFont typeface="Arial"/>
              <a:buNone/>
            </a:pPr>
            <a:endParaRPr sz="400" dirty="0"/>
          </a:p>
          <a:p>
            <a:pPr marL="0" lvl="1" indent="0" algn="l" rtl="0">
              <a:lnSpc>
                <a:spcPct val="100000"/>
              </a:lnSpc>
              <a:spcBef>
                <a:spcPts val="0"/>
              </a:spcBef>
              <a:spcAft>
                <a:spcPts val="0"/>
              </a:spcAft>
              <a:buSzPts val="1400"/>
              <a:buNone/>
            </a:pPr>
            <a:r>
              <a:rPr lang="en-US" sz="2200" i="1" dirty="0"/>
              <a:t>Note: graduate students can apply only once</a:t>
            </a:r>
            <a:endParaRPr dirty="0"/>
          </a:p>
          <a:p>
            <a:pPr marL="812800" lvl="1" indent="-228600" algn="l" rtl="0">
              <a:lnSpc>
                <a:spcPct val="100000"/>
              </a:lnSpc>
              <a:spcBef>
                <a:spcPts val="0"/>
              </a:spcBef>
              <a:spcAft>
                <a:spcPts val="0"/>
              </a:spcAft>
              <a:buSzPts val="1800"/>
              <a:buFont typeface="Arial"/>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1">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1">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1">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1">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25"/>
          <p:cNvSpPr txBox="1">
            <a:spLocks noGrp="1"/>
          </p:cNvSpPr>
          <p:nvPr>
            <p:ph type="title"/>
          </p:nvPr>
        </p:nvSpPr>
        <p:spPr>
          <a:xfrm>
            <a:off x="471677" y="174370"/>
            <a:ext cx="8200644" cy="677108"/>
          </a:xfrm>
          <a:prstGeom prst="rect">
            <a:avLst/>
          </a:prstGeom>
          <a:noFill/>
          <a:ln>
            <a:noFill/>
          </a:ln>
        </p:spPr>
        <p:txBody>
          <a:bodyPr spcFirstLastPara="1" wrap="square" lIns="0" tIns="0" rIns="0" bIns="0" anchor="t" anchorCtr="0">
            <a:spAutoFit/>
          </a:bodyPr>
          <a:lstStyle/>
          <a:p>
            <a:pPr marL="645795" lvl="0" indent="0" algn="ctr" rtl="0">
              <a:lnSpc>
                <a:spcPct val="100000"/>
              </a:lnSpc>
              <a:spcBef>
                <a:spcPts val="0"/>
              </a:spcBef>
              <a:spcAft>
                <a:spcPts val="0"/>
              </a:spcAft>
              <a:buSzPts val="1400"/>
              <a:buNone/>
            </a:pPr>
            <a:r>
              <a:rPr lang="en-US" sz="4400" u="none" dirty="0"/>
              <a:t>Eligibility</a:t>
            </a:r>
            <a:endParaRPr dirty="0"/>
          </a:p>
        </p:txBody>
      </p:sp>
      <p:sp>
        <p:nvSpPr>
          <p:cNvPr id="87" name="Google Shape;87;p25"/>
          <p:cNvSpPr txBox="1"/>
          <p:nvPr/>
        </p:nvSpPr>
        <p:spPr>
          <a:xfrm>
            <a:off x="488451" y="1227766"/>
            <a:ext cx="8295296" cy="5062924"/>
          </a:xfrm>
          <a:prstGeom prst="rect">
            <a:avLst/>
          </a:prstGeom>
          <a:noFill/>
          <a:ln>
            <a:noFill/>
          </a:ln>
        </p:spPr>
        <p:txBody>
          <a:bodyPr spcFirstLastPara="1" wrap="square" lIns="0" tIns="0" rIns="0" bIns="0" anchor="t" anchorCtr="0">
            <a:spAutoFit/>
          </a:bodyPr>
          <a:lstStyle/>
          <a:p>
            <a:pPr marL="12700" marR="0" lvl="0" indent="0" algn="l" rtl="0">
              <a:lnSpc>
                <a:spcPct val="100000"/>
              </a:lnSpc>
              <a:spcBef>
                <a:spcPts val="0"/>
              </a:spcBef>
              <a:spcAft>
                <a:spcPts val="0"/>
              </a:spcAft>
              <a:buClr>
                <a:srgbClr val="000000"/>
              </a:buClr>
              <a:buSzPts val="3400"/>
              <a:buFont typeface="Arial"/>
              <a:buNone/>
            </a:pPr>
            <a:r>
              <a:rPr lang="en-US" sz="3400" b="0" i="0" u="none" strike="noStrike" cap="none" dirty="0">
                <a:solidFill>
                  <a:schemeClr val="dk1"/>
                </a:solidFill>
                <a:latin typeface="Calibri"/>
                <a:ea typeface="Calibri"/>
                <a:cs typeface="Calibri"/>
                <a:sym typeface="Calibri"/>
              </a:rPr>
              <a:t>Pull up the 2022 program solicitation, and jump to Section IV Eligibility Information: </a:t>
            </a:r>
            <a:endParaRPr sz="1400" b="0" i="0" u="none" strike="noStrike" cap="none" dirty="0">
              <a:solidFill>
                <a:srgbClr val="000000"/>
              </a:solidFill>
              <a:latin typeface="Arial"/>
              <a:ea typeface="Arial"/>
              <a:cs typeface="Arial"/>
              <a:sym typeface="Arial"/>
            </a:endParaRPr>
          </a:p>
          <a:p>
            <a:pPr marL="12700" marR="0" lvl="0" indent="0" algn="l" rtl="0">
              <a:lnSpc>
                <a:spcPct val="100000"/>
              </a:lnSpc>
              <a:spcBef>
                <a:spcPts val="0"/>
              </a:spcBef>
              <a:spcAft>
                <a:spcPts val="0"/>
              </a:spcAft>
              <a:buClr>
                <a:srgbClr val="000000"/>
              </a:buClr>
              <a:buSzPts val="3400"/>
              <a:buFont typeface="Arial"/>
              <a:buNone/>
            </a:pPr>
            <a:endParaRPr sz="3400" b="0" i="0" u="sng" strike="noStrike" cap="none" dirty="0">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endParaRPr>
          </a:p>
          <a:p>
            <a:pPr marL="12700" lvl="0">
              <a:buSzPts val="3400"/>
            </a:pPr>
            <a:r>
              <a:rPr lang="en-US" sz="3400" u="sng" dirty="0">
                <a:solidFill>
                  <a:schemeClr val="dk1"/>
                </a:solidFill>
                <a:latin typeface="Calibri"/>
                <a:ea typeface="Calibri"/>
                <a:cs typeface="Calibri"/>
                <a:sym typeface="Calibri"/>
                <a:hlinkClick r:id="rId4"/>
              </a:rPr>
              <a:t>https://www.nsf.gov/pubs/2021/nsf21602/nsf21602.htm#elig</a:t>
            </a:r>
            <a:endParaRPr lang="en-US" sz="3400" u="sng" dirty="0">
              <a:solidFill>
                <a:schemeClr val="dk1"/>
              </a:solidFill>
              <a:latin typeface="Calibri"/>
              <a:ea typeface="Calibri"/>
              <a:cs typeface="Calibri"/>
              <a:sym typeface="Calibri"/>
            </a:endParaRPr>
          </a:p>
          <a:p>
            <a:pPr marL="12700" lvl="0">
              <a:buSzPts val="3400"/>
            </a:pPr>
            <a:endParaRPr sz="3400" b="0" i="0" u="none" strike="noStrike" cap="none" dirty="0">
              <a:solidFill>
                <a:schemeClr val="dk1"/>
              </a:solidFill>
              <a:latin typeface="Calibri"/>
              <a:ea typeface="Calibri"/>
              <a:cs typeface="Calibri"/>
              <a:sym typeface="Calibri"/>
            </a:endParaRPr>
          </a:p>
          <a:p>
            <a:pPr marL="12700" marR="0" lvl="0" indent="0" algn="l" rtl="0">
              <a:lnSpc>
                <a:spcPct val="100000"/>
              </a:lnSpc>
              <a:spcBef>
                <a:spcPts val="0"/>
              </a:spcBef>
              <a:spcAft>
                <a:spcPts val="0"/>
              </a:spcAft>
              <a:buClr>
                <a:srgbClr val="000000"/>
              </a:buClr>
              <a:buSzPts val="3400"/>
              <a:buFont typeface="Arial"/>
              <a:buNone/>
            </a:pPr>
            <a:r>
              <a:rPr lang="en-US" sz="3400" b="0" i="0" u="none" strike="noStrike" cap="none" dirty="0">
                <a:solidFill>
                  <a:schemeClr val="dk1"/>
                </a:solidFill>
                <a:latin typeface="Calibri"/>
                <a:ea typeface="Calibri"/>
                <a:cs typeface="Calibri"/>
                <a:sym typeface="Calibri"/>
              </a:rPr>
              <a:t>Take a moment to read it and make sure you understand the eligib</a:t>
            </a:r>
            <a:r>
              <a:rPr lang="en-US" sz="3400" dirty="0">
                <a:solidFill>
                  <a:schemeClr val="dk1"/>
                </a:solidFill>
                <a:latin typeface="Calibri"/>
                <a:ea typeface="Calibri"/>
                <a:cs typeface="Calibri"/>
                <a:sym typeface="Calibri"/>
              </a:rPr>
              <a:t>ility requirements</a:t>
            </a:r>
            <a:r>
              <a:rPr lang="en-US" sz="3400" b="0" i="0" u="none" strike="noStrike" cap="none" dirty="0">
                <a:solidFill>
                  <a:schemeClr val="dk1"/>
                </a:solidFill>
                <a:latin typeface="Calibri"/>
                <a:ea typeface="Calibri"/>
                <a:cs typeface="Calibri"/>
                <a:sym typeface="Calibri"/>
              </a:rPr>
              <a:t>.</a:t>
            </a:r>
            <a:endParaRPr sz="1400" b="0" i="0" u="none" strike="noStrike" cap="none" dirty="0">
              <a:solidFill>
                <a:srgbClr val="000000"/>
              </a:solidFill>
              <a:latin typeface="Arial"/>
              <a:ea typeface="Arial"/>
              <a:cs typeface="Arial"/>
              <a:sym typeface="Arial"/>
            </a:endParaRPr>
          </a:p>
          <a:p>
            <a:pPr marL="12700" marR="0" lvl="0" indent="0" algn="l" rtl="0">
              <a:lnSpc>
                <a:spcPct val="100000"/>
              </a:lnSpc>
              <a:spcBef>
                <a:spcPts val="0"/>
              </a:spcBef>
              <a:spcAft>
                <a:spcPts val="0"/>
              </a:spcAft>
              <a:buClr>
                <a:srgbClr val="000000"/>
              </a:buClr>
              <a:buSzPts val="3400"/>
              <a:buFont typeface="Arial"/>
              <a:buNone/>
            </a:pPr>
            <a:endParaRPr sz="3400" b="0" i="0" u="none" strike="noStrike" cap="none" dirty="0">
              <a:solidFill>
                <a:schemeClr val="dk1"/>
              </a:solidFill>
              <a:latin typeface="Calibri"/>
              <a:ea typeface="Calibri"/>
              <a:cs typeface="Calibri"/>
              <a:sym typeface="Calibri"/>
            </a:endParaRPr>
          </a:p>
          <a:p>
            <a:pPr marL="1270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a:p>
            <a:pPr marL="927100" marR="0" lvl="2" indent="0" algn="l" rtl="0">
              <a:lnSpc>
                <a:spcPct val="100000"/>
              </a:lnSpc>
              <a:spcBef>
                <a:spcPts val="600"/>
              </a:spcBef>
              <a:spcAft>
                <a:spcPts val="0"/>
              </a:spcAft>
              <a:buClr>
                <a:srgbClr val="000000"/>
              </a:buClr>
              <a:buSzPts val="400"/>
              <a:buFont typeface="Arial"/>
              <a:buNone/>
            </a:pPr>
            <a:endParaRPr sz="4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7"/>
          <p:cNvSpPr txBox="1">
            <a:spLocks noGrp="1"/>
          </p:cNvSpPr>
          <p:nvPr>
            <p:ph type="title"/>
          </p:nvPr>
        </p:nvSpPr>
        <p:spPr>
          <a:xfrm>
            <a:off x="253375" y="148100"/>
            <a:ext cx="8562000" cy="677108"/>
          </a:xfrm>
          <a:prstGeom prst="rect">
            <a:avLst/>
          </a:prstGeom>
          <a:noFill/>
          <a:ln>
            <a:noFill/>
          </a:ln>
        </p:spPr>
        <p:txBody>
          <a:bodyPr spcFirstLastPara="1" wrap="square" lIns="0" tIns="0" rIns="0" bIns="0" anchor="t" anchorCtr="0">
            <a:spAutoFit/>
          </a:bodyPr>
          <a:lstStyle/>
          <a:p>
            <a:pPr marL="0" lvl="0" indent="0" algn="ctr" rtl="0">
              <a:lnSpc>
                <a:spcPct val="100000"/>
              </a:lnSpc>
              <a:spcBef>
                <a:spcPts val="0"/>
              </a:spcBef>
              <a:spcAft>
                <a:spcPts val="0"/>
              </a:spcAft>
              <a:buSzPts val="1400"/>
              <a:buNone/>
            </a:pPr>
            <a:r>
              <a:rPr lang="en-US" sz="4400"/>
              <a:t>2022-23 Application Deadlines</a:t>
            </a:r>
            <a:endParaRPr sz="2900"/>
          </a:p>
        </p:txBody>
      </p:sp>
      <p:sp>
        <p:nvSpPr>
          <p:cNvPr id="105" name="Google Shape;105;p7"/>
          <p:cNvSpPr txBox="1"/>
          <p:nvPr/>
        </p:nvSpPr>
        <p:spPr>
          <a:xfrm>
            <a:off x="574950" y="1390549"/>
            <a:ext cx="8240425" cy="4801314"/>
          </a:xfrm>
          <a:prstGeom prst="rect">
            <a:avLst/>
          </a:prstGeom>
          <a:noFill/>
          <a:ln>
            <a:noFill/>
          </a:ln>
        </p:spPr>
        <p:txBody>
          <a:bodyPr spcFirstLastPara="1" wrap="square" lIns="0" tIns="0" rIns="0" bIns="0" anchor="t" anchorCtr="0">
            <a:spAutoFit/>
          </a:bodyPr>
          <a:lstStyle/>
          <a:p>
            <a:pPr marL="2286000" lvl="3" indent="-2286000">
              <a:buClr>
                <a:schemeClr val="dk1"/>
              </a:buClr>
              <a:buSzPts val="2400"/>
            </a:pPr>
            <a:r>
              <a:rPr lang="en-US" sz="2400" dirty="0">
                <a:solidFill>
                  <a:schemeClr val="dk1"/>
                </a:solidFill>
                <a:latin typeface="Calibri"/>
                <a:ea typeface="Calibri"/>
                <a:cs typeface="Calibri"/>
                <a:sym typeface="Calibri"/>
              </a:rPr>
              <a:t>October 18, 2021: Life Sciences</a:t>
            </a:r>
          </a:p>
          <a:p>
            <a:pPr marL="2286000" lvl="3" indent="-2286000">
              <a:buClr>
                <a:schemeClr val="dk1"/>
              </a:buClr>
              <a:buSzPts val="2400"/>
            </a:pPr>
            <a:r>
              <a:rPr lang="en-US" sz="2400" dirty="0">
                <a:solidFill>
                  <a:schemeClr val="dk1"/>
                </a:solidFill>
                <a:latin typeface="Calibri"/>
                <a:ea typeface="Calibri"/>
                <a:cs typeface="Calibri"/>
                <a:sym typeface="Calibri"/>
              </a:rPr>
              <a:t>October 19, 2021: Computer &amp; Information Science and Engineering, Materials Research, Psychology, Social Sciences, STEM Education and Learning</a:t>
            </a:r>
          </a:p>
          <a:p>
            <a:pPr marL="2286000" lvl="1" indent="-2286000">
              <a:buClr>
                <a:schemeClr val="dk1"/>
              </a:buClr>
              <a:buSzPts val="2400"/>
            </a:pPr>
            <a:r>
              <a:rPr lang="en-US" sz="2400" dirty="0">
                <a:solidFill>
                  <a:schemeClr val="dk1"/>
                </a:solidFill>
                <a:latin typeface="Calibri"/>
                <a:ea typeface="Calibri"/>
                <a:cs typeface="Calibri"/>
                <a:sym typeface="Calibri"/>
              </a:rPr>
              <a:t>October 21, 2021: Engineering</a:t>
            </a:r>
          </a:p>
          <a:p>
            <a:pPr marL="2286000" lvl="1" indent="-2286000">
              <a:buClr>
                <a:schemeClr val="dk1"/>
              </a:buClr>
              <a:buSzPts val="2400"/>
            </a:pPr>
            <a:r>
              <a:rPr lang="en-US" sz="2400" dirty="0">
                <a:solidFill>
                  <a:schemeClr val="dk1"/>
                </a:solidFill>
                <a:latin typeface="Calibri"/>
                <a:ea typeface="Calibri"/>
                <a:cs typeface="Calibri"/>
                <a:sym typeface="Calibri"/>
              </a:rPr>
              <a:t>October 22, 2021: Chemistry, Geosciences, Mathematical Sciences, Physics and Astronomy</a:t>
            </a:r>
          </a:p>
          <a:p>
            <a:pPr marL="2286000" lvl="1" indent="-2286000">
              <a:buClr>
                <a:schemeClr val="dk1"/>
              </a:buClr>
              <a:buSzPts val="2400"/>
            </a:pPr>
            <a:r>
              <a:rPr lang="en-US" sz="2400" dirty="0">
                <a:solidFill>
                  <a:schemeClr val="dk1"/>
                </a:solidFill>
                <a:latin typeface="Calibri"/>
                <a:ea typeface="Calibri"/>
                <a:cs typeface="Calibri"/>
                <a:sym typeface="Calibri"/>
              </a:rPr>
              <a:t>October 29, 2021: Reference letters due</a:t>
            </a:r>
          </a:p>
          <a:p>
            <a:pPr marL="342900" lvl="1" indent="-342900">
              <a:buClr>
                <a:schemeClr val="dk1"/>
              </a:buClr>
              <a:buSzPts val="2400"/>
              <a:buFont typeface="Arial" panose="020B0604020202020204" pitchFamily="34" charset="0"/>
              <a:buChar char="•"/>
            </a:pPr>
            <a:endParaRPr sz="2400" b="0" i="0" u="none" strike="noStrike" cap="none" dirty="0">
              <a:solidFill>
                <a:schemeClr val="dk1"/>
              </a:solidFill>
              <a:latin typeface="Calibri"/>
              <a:ea typeface="Calibri"/>
              <a:cs typeface="Calibri"/>
              <a:sym typeface="Calibri"/>
            </a:endParaRPr>
          </a:p>
          <a:p>
            <a:pPr marL="342900" marR="0" lvl="0" indent="-342900" algn="l" rtl="0">
              <a:spcBef>
                <a:spcPts val="0"/>
              </a:spcBef>
              <a:spcAft>
                <a:spcPts val="0"/>
              </a:spcAft>
              <a:buClr>
                <a:schemeClr val="dk1"/>
              </a:buClr>
              <a:buSzPts val="2400"/>
              <a:buFont typeface="Arial"/>
              <a:buChar char="•"/>
            </a:pPr>
            <a:r>
              <a:rPr lang="en-US" sz="2400" b="0" i="0" u="none" strike="noStrike" cap="none" dirty="0">
                <a:solidFill>
                  <a:schemeClr val="dk1"/>
                </a:solidFill>
                <a:latin typeface="Calibri"/>
                <a:ea typeface="Calibri"/>
                <a:cs typeface="Calibri"/>
                <a:sym typeface="Calibri"/>
              </a:rPr>
              <a:t>Application deadlines are FIRM</a:t>
            </a:r>
            <a:endParaRPr sz="2400" b="0" i="0" u="none" strike="noStrike" cap="none" dirty="0">
              <a:solidFill>
                <a:schemeClr val="dk1"/>
              </a:solidFill>
              <a:latin typeface="Calibri"/>
              <a:ea typeface="Calibri"/>
              <a:cs typeface="Calibri"/>
              <a:sym typeface="Calibri"/>
            </a:endParaRPr>
          </a:p>
          <a:p>
            <a:pPr marL="342900" marR="0" lvl="1" indent="-342900" algn="l" rtl="0">
              <a:spcBef>
                <a:spcPts val="0"/>
              </a:spcBef>
              <a:spcAft>
                <a:spcPts val="0"/>
              </a:spcAft>
              <a:buClr>
                <a:schemeClr val="dk1"/>
              </a:buClr>
              <a:buSzPts val="2400"/>
              <a:buFont typeface="Arial"/>
              <a:buChar char="•"/>
            </a:pPr>
            <a:r>
              <a:rPr lang="en-US" sz="2400" b="0" i="1" u="none" strike="noStrike" cap="none" dirty="0">
                <a:solidFill>
                  <a:schemeClr val="dk1"/>
                </a:solidFill>
                <a:latin typeface="Calibri"/>
                <a:ea typeface="Calibri"/>
                <a:cs typeface="Calibri"/>
                <a:sym typeface="Calibri"/>
              </a:rPr>
              <a:t>All applications are due at 5 PM </a:t>
            </a:r>
            <a:r>
              <a:rPr lang="en-US" sz="2400" b="0" i="1" u="sng" strike="noStrike" cap="none" dirty="0">
                <a:solidFill>
                  <a:schemeClr val="dk1"/>
                </a:solidFill>
                <a:latin typeface="Calibri"/>
                <a:ea typeface="Calibri"/>
                <a:cs typeface="Calibri"/>
                <a:sym typeface="Calibri"/>
              </a:rPr>
              <a:t>local time of your mailing address</a:t>
            </a:r>
            <a:endParaRPr sz="2400" b="0" i="1" u="sng" strike="noStrike" cap="none" dirty="0">
              <a:solidFill>
                <a:schemeClr val="dk1"/>
              </a:solidFill>
              <a:latin typeface="Calibri"/>
              <a:ea typeface="Calibri"/>
              <a:cs typeface="Calibri"/>
              <a:sym typeface="Calibri"/>
            </a:endParaRPr>
          </a:p>
          <a:p>
            <a:pPr marL="342900" marR="0" lvl="0" indent="-342900" algn="l" rtl="0">
              <a:spcBef>
                <a:spcPts val="0"/>
              </a:spcBef>
              <a:spcAft>
                <a:spcPts val="0"/>
              </a:spcAft>
              <a:buClr>
                <a:schemeClr val="dk1"/>
              </a:buClr>
              <a:buSzPts val="2400"/>
              <a:buFont typeface="Arial"/>
              <a:buChar char="•"/>
            </a:pPr>
            <a:r>
              <a:rPr lang="en-US" sz="2400" b="0" i="1" u="none" strike="noStrike" cap="none" dirty="0">
                <a:solidFill>
                  <a:schemeClr val="dk1"/>
                </a:solidFill>
                <a:latin typeface="Calibri"/>
                <a:ea typeface="Calibri"/>
                <a:cs typeface="Calibri"/>
                <a:sym typeface="Calibri"/>
              </a:rPr>
              <a:t>All letters of recommendation are due at 5 PM </a:t>
            </a:r>
            <a:r>
              <a:rPr lang="en-US" sz="2400" b="0" i="1" u="sng" strike="noStrike" cap="none" dirty="0">
                <a:solidFill>
                  <a:schemeClr val="dk1"/>
                </a:solidFill>
                <a:latin typeface="Calibri"/>
                <a:ea typeface="Calibri"/>
                <a:cs typeface="Calibri"/>
                <a:sym typeface="Calibri"/>
              </a:rPr>
              <a:t>Eastern Time</a:t>
            </a:r>
            <a:endParaRPr sz="2400" b="0" i="1" u="sng" strike="noStrike" cap="none" dirty="0">
              <a:solidFill>
                <a:schemeClr val="dk1"/>
              </a:solidFill>
              <a:latin typeface="Calibri"/>
              <a:ea typeface="Calibri"/>
              <a:cs typeface="Calibri"/>
              <a:sym typeface="Calibri"/>
            </a:endParaRPr>
          </a:p>
        </p:txBody>
      </p:sp>
      <p:sp>
        <p:nvSpPr>
          <p:cNvPr id="106" name="Google Shape;106;p7"/>
          <p:cNvSpPr/>
          <p:nvPr/>
        </p:nvSpPr>
        <p:spPr>
          <a:xfrm>
            <a:off x="955642" y="4544254"/>
            <a:ext cx="7157466" cy="11430"/>
          </a:xfrm>
          <a:custGeom>
            <a:avLst/>
            <a:gdLst/>
            <a:ahLst/>
            <a:cxnLst/>
            <a:rect l="l" t="t" r="r" b="b"/>
            <a:pathLst>
              <a:path w="7086600" h="76200" extrusionOk="0">
                <a:moveTo>
                  <a:pt x="0" y="76200"/>
                </a:moveTo>
                <a:lnTo>
                  <a:pt x="7086600" y="0"/>
                </a:lnTo>
              </a:path>
            </a:pathLst>
          </a:custGeom>
          <a:noFill/>
          <a:ln w="9525" cap="flat" cmpd="sng">
            <a:solidFill>
              <a:srgbClr val="4A7EBB"/>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5">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5">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8"/>
          <p:cNvSpPr txBox="1">
            <a:spLocks noGrp="1"/>
          </p:cNvSpPr>
          <p:nvPr>
            <p:ph type="title"/>
          </p:nvPr>
        </p:nvSpPr>
        <p:spPr>
          <a:xfrm>
            <a:off x="471677" y="174370"/>
            <a:ext cx="8200644" cy="677108"/>
          </a:xfrm>
          <a:prstGeom prst="rect">
            <a:avLst/>
          </a:prstGeom>
          <a:noFill/>
          <a:ln>
            <a:noFill/>
          </a:ln>
        </p:spPr>
        <p:txBody>
          <a:bodyPr spcFirstLastPara="1" wrap="square" lIns="0" tIns="0" rIns="0" bIns="0" anchor="t" anchorCtr="0">
            <a:spAutoFit/>
          </a:bodyPr>
          <a:lstStyle/>
          <a:p>
            <a:pPr marL="671195" lvl="0" indent="0" algn="l" rtl="0">
              <a:lnSpc>
                <a:spcPct val="100000"/>
              </a:lnSpc>
              <a:spcBef>
                <a:spcPts val="0"/>
              </a:spcBef>
              <a:spcAft>
                <a:spcPts val="0"/>
              </a:spcAft>
              <a:buSzPts val="1400"/>
              <a:buNone/>
            </a:pPr>
            <a:r>
              <a:rPr lang="en-US" sz="4400"/>
              <a:t>GRFP Application Components</a:t>
            </a:r>
            <a:endParaRPr/>
          </a:p>
        </p:txBody>
      </p:sp>
      <p:sp>
        <p:nvSpPr>
          <p:cNvPr id="112" name="Google Shape;112;p8"/>
          <p:cNvSpPr txBox="1"/>
          <p:nvPr/>
        </p:nvSpPr>
        <p:spPr>
          <a:xfrm>
            <a:off x="718747" y="1133425"/>
            <a:ext cx="7873857" cy="5352747"/>
          </a:xfrm>
          <a:prstGeom prst="rect">
            <a:avLst/>
          </a:prstGeom>
          <a:noFill/>
          <a:ln>
            <a:noFill/>
          </a:ln>
        </p:spPr>
        <p:txBody>
          <a:bodyPr spcFirstLastPara="1" wrap="square" lIns="0" tIns="0" rIns="0" bIns="0" anchor="t" anchorCtr="0">
            <a:spAutoFit/>
          </a:bodyPr>
          <a:lstStyle/>
          <a:p>
            <a:pPr marL="469900" marR="5080" lvl="0" indent="-457200" algn="l" rtl="0">
              <a:lnSpc>
                <a:spcPct val="95833"/>
              </a:lnSpc>
              <a:spcBef>
                <a:spcPts val="0"/>
              </a:spcBef>
              <a:spcAft>
                <a:spcPts val="0"/>
              </a:spcAft>
              <a:buClr>
                <a:schemeClr val="dk1"/>
              </a:buClr>
              <a:buSzPts val="2400"/>
              <a:buFont typeface="Calibri"/>
              <a:buAutoNum type="arabicPeriod"/>
            </a:pPr>
            <a:r>
              <a:rPr lang="en-US" sz="2400" b="0" i="0" u="none" strike="noStrike" cap="none" dirty="0">
                <a:solidFill>
                  <a:schemeClr val="dk1"/>
                </a:solidFill>
                <a:latin typeface="Calibri"/>
                <a:ea typeface="Calibri"/>
                <a:cs typeface="Calibri"/>
                <a:sym typeface="Calibri"/>
              </a:rPr>
              <a:t>Profile Information</a:t>
            </a:r>
            <a:endParaRPr sz="1400" b="0" i="0" u="none" strike="noStrike" cap="none" dirty="0">
              <a:solidFill>
                <a:srgbClr val="000000"/>
              </a:solidFill>
              <a:latin typeface="Arial"/>
              <a:ea typeface="Arial"/>
              <a:cs typeface="Arial"/>
              <a:sym typeface="Arial"/>
            </a:endParaRPr>
          </a:p>
          <a:p>
            <a:pPr marL="469900" marR="5080" lvl="0" indent="-457200" algn="l" rtl="0">
              <a:lnSpc>
                <a:spcPct val="95833"/>
              </a:lnSpc>
              <a:spcBef>
                <a:spcPts val="1760"/>
              </a:spcBef>
              <a:spcAft>
                <a:spcPts val="0"/>
              </a:spcAft>
              <a:buClr>
                <a:schemeClr val="dk1"/>
              </a:buClr>
              <a:buSzPts val="2400"/>
              <a:buFont typeface="Calibri"/>
              <a:buAutoNum type="arabicPeriod"/>
            </a:pPr>
            <a:r>
              <a:rPr lang="en-US" sz="2400" b="0" i="0" u="none" strike="noStrike" cap="none" dirty="0">
                <a:solidFill>
                  <a:schemeClr val="dk1"/>
                </a:solidFill>
                <a:latin typeface="Calibri"/>
                <a:ea typeface="Calibri"/>
                <a:cs typeface="Calibri"/>
                <a:sym typeface="Calibri"/>
              </a:rPr>
              <a:t>Education, work and other experiences</a:t>
            </a:r>
            <a:endParaRPr sz="1400" b="0" i="0" u="none" strike="noStrike" cap="none" dirty="0">
              <a:solidFill>
                <a:srgbClr val="000000"/>
              </a:solidFill>
              <a:latin typeface="Arial"/>
              <a:ea typeface="Arial"/>
              <a:cs typeface="Arial"/>
              <a:sym typeface="Arial"/>
            </a:endParaRPr>
          </a:p>
          <a:p>
            <a:pPr marL="469900" marR="5080" lvl="0" indent="-457200" algn="l" rtl="0">
              <a:lnSpc>
                <a:spcPct val="95833"/>
              </a:lnSpc>
              <a:spcBef>
                <a:spcPts val="1760"/>
              </a:spcBef>
              <a:spcAft>
                <a:spcPts val="0"/>
              </a:spcAft>
              <a:buClr>
                <a:schemeClr val="dk1"/>
              </a:buClr>
              <a:buSzPts val="2400"/>
              <a:buFont typeface="Calibri"/>
              <a:buAutoNum type="arabicPeriod"/>
            </a:pPr>
            <a:r>
              <a:rPr lang="en-US" sz="2400" b="0" i="0" u="none" strike="noStrike" cap="none" dirty="0">
                <a:solidFill>
                  <a:schemeClr val="dk1"/>
                </a:solidFill>
                <a:latin typeface="Calibri"/>
                <a:ea typeface="Calibri"/>
                <a:cs typeface="Calibri"/>
                <a:sym typeface="Calibri"/>
              </a:rPr>
              <a:t>Transcripts (uploaded electronically)</a:t>
            </a:r>
            <a:endParaRPr sz="1400" b="0" i="0" u="none" strike="noStrike" cap="none" dirty="0">
              <a:solidFill>
                <a:srgbClr val="000000"/>
              </a:solidFill>
              <a:latin typeface="Arial"/>
              <a:ea typeface="Arial"/>
              <a:cs typeface="Arial"/>
              <a:sym typeface="Arial"/>
            </a:endParaRPr>
          </a:p>
          <a:p>
            <a:pPr marL="469900" marR="5080" lvl="0" indent="-457200" algn="l" rtl="0">
              <a:lnSpc>
                <a:spcPct val="95833"/>
              </a:lnSpc>
              <a:spcBef>
                <a:spcPts val="1760"/>
              </a:spcBef>
              <a:spcAft>
                <a:spcPts val="0"/>
              </a:spcAft>
              <a:buClr>
                <a:schemeClr val="dk1"/>
              </a:buClr>
              <a:buSzPts val="2400"/>
              <a:buFont typeface="Calibri"/>
              <a:buAutoNum type="arabicPeriod"/>
            </a:pPr>
            <a:r>
              <a:rPr lang="en-US" sz="2400" b="0" i="0" u="none" strike="noStrike" cap="none" dirty="0">
                <a:solidFill>
                  <a:schemeClr val="dk1"/>
                </a:solidFill>
                <a:latin typeface="Calibri"/>
                <a:ea typeface="Calibri"/>
                <a:cs typeface="Calibri"/>
                <a:sym typeface="Calibri"/>
              </a:rPr>
              <a:t>Proposed field of study, department and university</a:t>
            </a:r>
            <a:endParaRPr sz="1400" b="0" i="0" u="none" strike="noStrike" cap="none" dirty="0">
              <a:solidFill>
                <a:srgbClr val="000000"/>
              </a:solidFill>
              <a:latin typeface="Arial"/>
              <a:ea typeface="Arial"/>
              <a:cs typeface="Arial"/>
              <a:sym typeface="Arial"/>
            </a:endParaRPr>
          </a:p>
          <a:p>
            <a:pPr marL="469900" marR="5080" lvl="0" indent="-457200" algn="l" rtl="0">
              <a:lnSpc>
                <a:spcPct val="95833"/>
              </a:lnSpc>
              <a:spcBef>
                <a:spcPts val="1760"/>
              </a:spcBef>
              <a:spcAft>
                <a:spcPts val="0"/>
              </a:spcAft>
              <a:buClr>
                <a:schemeClr val="dk1"/>
              </a:buClr>
              <a:buSzPts val="2400"/>
              <a:buFont typeface="Calibri"/>
              <a:buAutoNum type="arabicPeriod"/>
            </a:pPr>
            <a:r>
              <a:rPr lang="en-US" sz="2400" b="0" i="0" u="none" strike="noStrike" cap="none" dirty="0">
                <a:solidFill>
                  <a:schemeClr val="dk1"/>
                </a:solidFill>
                <a:latin typeface="Calibri"/>
                <a:ea typeface="Calibri"/>
                <a:cs typeface="Calibri"/>
                <a:sym typeface="Calibri"/>
              </a:rPr>
              <a:t>Three letters of reference (still reviewed with only 2, but not competitive), can submit up to five</a:t>
            </a:r>
            <a:endParaRPr sz="2400" b="0" i="0" u="none" strike="noStrike" cap="none" dirty="0">
              <a:solidFill>
                <a:schemeClr val="dk1"/>
              </a:solidFill>
              <a:latin typeface="Calibri"/>
              <a:ea typeface="Calibri"/>
              <a:cs typeface="Calibri"/>
              <a:sym typeface="Calibri"/>
            </a:endParaRPr>
          </a:p>
          <a:p>
            <a:pPr marL="469900" marR="5080" lvl="0" indent="-457200" algn="l" rtl="0">
              <a:lnSpc>
                <a:spcPct val="95833"/>
              </a:lnSpc>
              <a:spcBef>
                <a:spcPts val="1760"/>
              </a:spcBef>
              <a:spcAft>
                <a:spcPts val="0"/>
              </a:spcAft>
              <a:buClr>
                <a:schemeClr val="dk1"/>
              </a:buClr>
              <a:buSzPts val="2400"/>
              <a:buFont typeface="Calibri"/>
              <a:buAutoNum type="arabicPeriod"/>
            </a:pPr>
            <a:r>
              <a:rPr lang="en-US" sz="2400" b="0" i="0" u="none" strike="noStrike" cap="none" dirty="0">
                <a:solidFill>
                  <a:schemeClr val="dk1"/>
                </a:solidFill>
                <a:latin typeface="Calibri"/>
                <a:ea typeface="Calibri"/>
                <a:cs typeface="Calibri"/>
                <a:sym typeface="Calibri"/>
              </a:rPr>
              <a:t>Personal, Relevant Background and Future Goals Statement (3 pages)</a:t>
            </a:r>
            <a:endParaRPr sz="1400" b="0" i="0" u="none" strike="noStrike" cap="none" dirty="0">
              <a:solidFill>
                <a:srgbClr val="000000"/>
              </a:solidFill>
              <a:latin typeface="Arial"/>
              <a:ea typeface="Arial"/>
              <a:cs typeface="Arial"/>
              <a:sym typeface="Arial"/>
            </a:endParaRPr>
          </a:p>
          <a:p>
            <a:pPr marL="469900" marR="0" lvl="0" indent="-457200" algn="l" rtl="0">
              <a:lnSpc>
                <a:spcPct val="100000"/>
              </a:lnSpc>
              <a:spcBef>
                <a:spcPts val="1220"/>
              </a:spcBef>
              <a:spcAft>
                <a:spcPts val="0"/>
              </a:spcAft>
              <a:buClr>
                <a:schemeClr val="dk1"/>
              </a:buClr>
              <a:buSzPts val="2400"/>
              <a:buFont typeface="Calibri"/>
              <a:buAutoNum type="arabicPeriod"/>
            </a:pPr>
            <a:r>
              <a:rPr lang="en-US" sz="2400" b="0" i="0" u="none" strike="noStrike" cap="none" dirty="0">
                <a:solidFill>
                  <a:schemeClr val="dk1"/>
                </a:solidFill>
                <a:latin typeface="Calibri"/>
                <a:ea typeface="Calibri"/>
                <a:cs typeface="Calibri"/>
                <a:sym typeface="Calibri"/>
              </a:rPr>
              <a:t>Graduate Research Statement (2 pages)</a:t>
            </a:r>
            <a:endParaRPr sz="1400" b="0" i="0" u="none" strike="noStrike" cap="none" dirty="0">
              <a:solidFill>
                <a:srgbClr val="000000"/>
              </a:solidFill>
              <a:latin typeface="Arial"/>
              <a:ea typeface="Arial"/>
              <a:cs typeface="Arial"/>
              <a:sym typeface="Arial"/>
            </a:endParaRPr>
          </a:p>
          <a:p>
            <a:pPr marL="12700" marR="0" lvl="0" indent="0" algn="l" rtl="0">
              <a:lnSpc>
                <a:spcPct val="100000"/>
              </a:lnSpc>
              <a:spcBef>
                <a:spcPts val="0"/>
              </a:spcBef>
              <a:spcAft>
                <a:spcPts val="0"/>
              </a:spcAft>
              <a:buClr>
                <a:srgbClr val="000000"/>
              </a:buClr>
              <a:buSzPts val="2500"/>
              <a:buFont typeface="Arial"/>
              <a:buNone/>
            </a:pPr>
            <a:endParaRPr sz="2500" b="0" i="0" u="none" strike="noStrike" cap="none" dirty="0">
              <a:solidFill>
                <a:schemeClr val="dk1"/>
              </a:solidFill>
              <a:latin typeface="Times New Roman"/>
              <a:ea typeface="Times New Roman"/>
              <a:cs typeface="Times New Roman"/>
              <a:sym typeface="Times New Roman"/>
            </a:endParaRPr>
          </a:p>
          <a:p>
            <a:pPr marL="0" marR="0" lvl="0" indent="0" algn="l" rtl="0">
              <a:lnSpc>
                <a:spcPct val="100000"/>
              </a:lnSpc>
              <a:spcBef>
                <a:spcPts val="47"/>
              </a:spcBef>
              <a:spcAft>
                <a:spcPts val="0"/>
              </a:spcAft>
              <a:buClr>
                <a:srgbClr val="000000"/>
              </a:buClr>
              <a:buSzPts val="2950"/>
              <a:buFont typeface="Arial"/>
              <a:buNone/>
            </a:pPr>
            <a:endParaRPr sz="2950" b="0" i="0" u="none" strike="noStrike" cap="none" dirty="0">
              <a:solidFill>
                <a:schemeClr val="dk1"/>
              </a:solidFill>
              <a:latin typeface="Times New Roman"/>
              <a:ea typeface="Times New Roman"/>
              <a:cs typeface="Times New Roman"/>
              <a:sym typeface="Times New Roman"/>
            </a:endParaRPr>
          </a:p>
        </p:txBody>
      </p:sp>
      <p:sp>
        <p:nvSpPr>
          <p:cNvPr id="113" name="Google Shape;113;p8" descr="A man working with electrical wires."/>
          <p:cNvSpPr/>
          <p:nvPr/>
        </p:nvSpPr>
        <p:spPr>
          <a:xfrm>
            <a:off x="6178327" y="4852678"/>
            <a:ext cx="2683500" cy="1822200"/>
          </a:xfrm>
          <a:prstGeom prst="rect">
            <a:avLst/>
          </a:prstGeom>
          <a:blipFill rotWithShape="1">
            <a:blip r:embed="rId3">
              <a:alphaModFix/>
            </a:blip>
            <a:stretch>
              <a:fillRect/>
            </a:stretch>
          </a:blipFill>
          <a:ln w="76200" cap="flat" cmpd="sng">
            <a:solidFill>
              <a:schemeClr val="dk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1390</Words>
  <Application>Microsoft Office PowerPoint</Application>
  <PresentationFormat>On-screen Show (4:3)</PresentationFormat>
  <Paragraphs>185</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Courier New</vt:lpstr>
      <vt:lpstr>Noto Sans Symbols</vt:lpstr>
      <vt:lpstr>Times New Roman</vt:lpstr>
      <vt:lpstr>Office Theme</vt:lpstr>
      <vt:lpstr>PowerPoint Presentation</vt:lpstr>
      <vt:lpstr>Introduction</vt:lpstr>
      <vt:lpstr>Agenda</vt:lpstr>
      <vt:lpstr>GRFP Goals</vt:lpstr>
      <vt:lpstr>How much is it?</vt:lpstr>
      <vt:lpstr>GRFP Eligibility</vt:lpstr>
      <vt:lpstr>Eligibility</vt:lpstr>
      <vt:lpstr>2022-23 Application Deadlines</vt:lpstr>
      <vt:lpstr>GRFP Application Components</vt:lpstr>
      <vt:lpstr>    Application Logistics   </vt:lpstr>
      <vt:lpstr>Evaluation Criteria (1 of 2)</vt:lpstr>
      <vt:lpstr>Evaluation Criteria (2 of 2)</vt:lpstr>
      <vt:lpstr>2022 High Priority Research Areas</vt:lpstr>
      <vt:lpstr>PowerPoint Presentation</vt:lpstr>
      <vt:lpstr>PowerPoint Presentation</vt:lpstr>
      <vt:lpstr>PowerPoint Presentation</vt:lpstr>
      <vt:lpstr>Application Review </vt:lpstr>
      <vt:lpstr>Competitive Factors</vt:lpstr>
      <vt:lpstr>GRFP Resources</vt:lpstr>
      <vt:lpstr>University of Washington 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Marilyn Gray</dc:creator>
  <cp:lastModifiedBy>Robyn L. Davis</cp:lastModifiedBy>
  <cp:revision>8</cp:revision>
  <dcterms:modified xsi:type="dcterms:W3CDTF">2022-01-03T23:22:56Z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2015-08-24T00:00:00Z</vt:filetime>
  </property>
  <property fmtid="{D5CDD505-2E9C-101B-9397-08002B2CF9AE}" pid="3" name="LastSaved">
    <vt:filetime>2015-09-28T00:00:00Z</vt:filetime>
  </property>
</Properties>
</file>